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56" r:id="rId5"/>
    <p:sldId id="275" r:id="rId6"/>
    <p:sldId id="298" r:id="rId7"/>
    <p:sldId id="276" r:id="rId8"/>
    <p:sldId id="279" r:id="rId9"/>
    <p:sldId id="277" r:id="rId10"/>
    <p:sldId id="278" r:id="rId11"/>
    <p:sldId id="299" r:id="rId12"/>
    <p:sldId id="297" r:id="rId13"/>
    <p:sldId id="294" r:id="rId14"/>
    <p:sldId id="300" r:id="rId15"/>
    <p:sldId id="301" r:id="rId16"/>
    <p:sldId id="302" r:id="rId17"/>
    <p:sldId id="305" r:id="rId18"/>
    <p:sldId id="296" r:id="rId19"/>
    <p:sldId id="306" r:id="rId20"/>
    <p:sldId id="307" r:id="rId21"/>
    <p:sldId id="286" r:id="rId22"/>
    <p:sldId id="288" r:id="rId23"/>
    <p:sldId id="289" r:id="rId24"/>
    <p:sldId id="290" r:id="rId25"/>
    <p:sldId id="291" r:id="rId26"/>
    <p:sldId id="285" r:id="rId27"/>
    <p:sldId id="309" r:id="rId28"/>
    <p:sldId id="310" r:id="rId29"/>
    <p:sldId id="292" r:id="rId30"/>
    <p:sldId id="284" r:id="rId31"/>
    <p:sldId id="308" r:id="rId32"/>
    <p:sldId id="293" r:id="rId33"/>
    <p:sldId id="311" r:id="rId34"/>
    <p:sldId id="312" r:id="rId35"/>
    <p:sldId id="313" r:id="rId36"/>
    <p:sldId id="314" r:id="rId37"/>
    <p:sldId id="315" r:id="rId38"/>
    <p:sldId id="316" r:id="rId39"/>
    <p:sldId id="317" r:id="rId40"/>
    <p:sldId id="318" r:id="rId41"/>
    <p:sldId id="319" r:id="rId42"/>
    <p:sldId id="320" r:id="rId43"/>
    <p:sldId id="321" r:id="rId44"/>
    <p:sldId id="331" r:id="rId45"/>
    <p:sldId id="33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FC8CC-E4A9-4D58-8481-1B3C9581C338}" v="1" dt="2023-05-19T11:12:53.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3939" autoAdjust="0"/>
  </p:normalViewPr>
  <p:slideViewPr>
    <p:cSldViewPr snapToGrid="0">
      <p:cViewPr varScale="1">
        <p:scale>
          <a:sx n="81" d="100"/>
          <a:sy n="81" d="100"/>
        </p:scale>
        <p:origin x="1038"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ARVA PATIL - 57480210125" userId="S::atharva.patil25@svkmmumbai.onmicrosoft.com::ba6a92c6-c034-4d79-ba24-6fcc16c8d486" providerId="AD" clId="Web-{59AFC8CC-E4A9-4D58-8481-1B3C9581C338}"/>
    <pc:docChg chg="modSld">
      <pc:chgData name="ATHARVA PATIL - 57480210125" userId="S::atharva.patil25@svkmmumbai.onmicrosoft.com::ba6a92c6-c034-4d79-ba24-6fcc16c8d486" providerId="AD" clId="Web-{59AFC8CC-E4A9-4D58-8481-1B3C9581C338}" dt="2023-05-19T11:12:53.048" v="0" actId="1076"/>
      <pc:docMkLst>
        <pc:docMk/>
      </pc:docMkLst>
      <pc:sldChg chg="modSp">
        <pc:chgData name="ATHARVA PATIL - 57480210125" userId="S::atharva.patil25@svkmmumbai.onmicrosoft.com::ba6a92c6-c034-4d79-ba24-6fcc16c8d486" providerId="AD" clId="Web-{59AFC8CC-E4A9-4D58-8481-1B3C9581C338}" dt="2023-05-19T11:12:53.048" v="0" actId="1076"/>
        <pc:sldMkLst>
          <pc:docMk/>
          <pc:sldMk cId="2980584604" sldId="332"/>
        </pc:sldMkLst>
        <pc:picChg chg="mod">
          <ac:chgData name="ATHARVA PATIL - 57480210125" userId="S::atharva.patil25@svkmmumbai.onmicrosoft.com::ba6a92c6-c034-4d79-ba24-6fcc16c8d486" providerId="AD" clId="Web-{59AFC8CC-E4A9-4D58-8481-1B3C9581C338}" dt="2023-05-19T11:12:53.048" v="0" actId="1076"/>
          <ac:picMkLst>
            <pc:docMk/>
            <pc:sldMk cId="2980584604" sldId="332"/>
            <ac:picMk id="3" creationId="{B83B59CF-8188-4400-90F5-B2F1D275E6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B0275-8DD8-4D25-B6D0-2EB907C9C872}" type="datetimeFigureOut">
              <a:rPr lang="en-US" smtClean="0"/>
              <a:t>5/19/2023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5CB25-6608-41D1-8A6D-26894C95F969}" type="slidenum">
              <a:rPr lang="en-US" smtClean="0"/>
              <a:t>‹#›</a:t>
            </a:fld>
            <a:endParaRPr lang="en-US"/>
          </a:p>
        </p:txBody>
      </p:sp>
    </p:spTree>
    <p:extLst>
      <p:ext uri="{BB962C8B-B14F-4D97-AF65-F5344CB8AC3E}">
        <p14:creationId xmlns:p14="http://schemas.microsoft.com/office/powerpoint/2010/main" val="312192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eksforgeeks.org/sql-insert-statement/"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geeksforgeeks.org/sql-delete-statement/" TargetMode="External"/><Relationship Id="rId4" Type="http://schemas.openxmlformats.org/officeDocument/2006/relationships/hyperlink" Target="https://www.geeksforgeeks.org/sql-update-state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www.tutorialspoint.com/sql/sql-sqrt-function.htm" TargetMode="External"/><Relationship Id="rId3" Type="http://schemas.openxmlformats.org/officeDocument/2006/relationships/hyperlink" Target="https://www.tutorialspoint.com/sql/sql-count-function.htm" TargetMode="External"/><Relationship Id="rId7" Type="http://schemas.openxmlformats.org/officeDocument/2006/relationships/hyperlink" Target="https://www.tutorialspoint.com/sql/sql-sum-function.htm" TargetMode="External"/><Relationship Id="rId12" Type="http://schemas.openxmlformats.org/officeDocument/2006/relationships/hyperlink" Target="https://www.tutorialspoint.com/sql/sql-string-functions.htm"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tutorialspoint.com/sql/sql-avg-function.htm" TargetMode="External"/><Relationship Id="rId11" Type="http://schemas.openxmlformats.org/officeDocument/2006/relationships/hyperlink" Target="https://www.tutorialspoint.com/sql/sql-numeric-functions.htm" TargetMode="External"/><Relationship Id="rId5" Type="http://schemas.openxmlformats.org/officeDocument/2006/relationships/hyperlink" Target="https://www.tutorialspoint.com/sql/sql-min-function.htm" TargetMode="External"/><Relationship Id="rId10" Type="http://schemas.openxmlformats.org/officeDocument/2006/relationships/hyperlink" Target="https://www.tutorialspoint.com/sql/sql-concat-function.htm" TargetMode="External"/><Relationship Id="rId4" Type="http://schemas.openxmlformats.org/officeDocument/2006/relationships/hyperlink" Target="https://www.tutorialspoint.com/sql/sql-max-function.htm" TargetMode="External"/><Relationship Id="rId9" Type="http://schemas.openxmlformats.org/officeDocument/2006/relationships/hyperlink" Target="https://www.tutorialspoint.com/sql/sql-rand-function.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www.mysqltutorial.org/mysql-derived-table/" TargetMode="External"/><Relationship Id="rId3" Type="http://schemas.openxmlformats.org/officeDocument/2006/relationships/hyperlink" Target="https://techgoeasy.com/oracle-insert-table/" TargetMode="External"/><Relationship Id="rId7" Type="http://schemas.openxmlformats.org/officeDocument/2006/relationships/hyperlink" Target="https://www.oracletutorial.com/oracle-view/inline-view-in-oracle/" TargetMode="External"/><Relationship Id="rId12" Type="http://schemas.openxmlformats.org/officeDocument/2006/relationships/hyperlink" Target="https://www.oracletutorial.com/oracle-basics/oracle-union/"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echgoeasy.com/oracle-views/" TargetMode="External"/><Relationship Id="rId11" Type="http://schemas.openxmlformats.org/officeDocument/2006/relationships/hyperlink" Target="https://www.oracletutorial.com/oracle-basics/oracle-inner-join/" TargetMode="External"/><Relationship Id="rId5" Type="http://schemas.openxmlformats.org/officeDocument/2006/relationships/hyperlink" Target="https://techgoeasy.com/delete-from-table-statement/" TargetMode="External"/><Relationship Id="rId10" Type="http://schemas.openxmlformats.org/officeDocument/2006/relationships/hyperlink" Target="https://www.oracletutorial.com/oracle-basics/oracle-select/" TargetMode="External"/><Relationship Id="rId4" Type="http://schemas.openxmlformats.org/officeDocument/2006/relationships/hyperlink" Target="https://techgoeasy.com/update-statement-in-oracle/" TargetMode="External"/><Relationship Id="rId9" Type="http://schemas.openxmlformats.org/officeDocument/2006/relationships/hyperlink" Target="https://www.oracletutorial.com/oracle-basics/oracle-whe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0424E"/>
                </a:solidFill>
                <a:effectLst/>
                <a:latin typeface="urw-din"/>
              </a:rPr>
              <a:t>DML(Data Manipulation Language): </a:t>
            </a:r>
            <a:r>
              <a:rPr lang="en-US" b="0" i="0" dirty="0">
                <a:solidFill>
                  <a:srgbClr val="40424E"/>
                </a:solidFill>
                <a:effectLst/>
                <a:latin typeface="urw-din"/>
              </a:rPr>
              <a:t>The SQL commands that deals with the manipulation of data present in the database belong to DML or Data Manipulation Language and this includes most of the SQL statements. </a:t>
            </a:r>
            <a:r>
              <a:rPr lang="en-US" b="1" i="0" dirty="0">
                <a:solidFill>
                  <a:srgbClr val="40424E"/>
                </a:solidFill>
                <a:effectLst/>
                <a:latin typeface="urw-din"/>
              </a:rPr>
              <a:t>Examples of DML:</a:t>
            </a:r>
            <a:r>
              <a:rPr lang="en-US" b="0" i="0" dirty="0">
                <a:solidFill>
                  <a:srgbClr val="40424E"/>
                </a:solidFill>
                <a:effectLst/>
                <a:latin typeface="urw-din"/>
              </a:rPr>
              <a:t> </a:t>
            </a:r>
          </a:p>
          <a:p>
            <a:pPr algn="l" fontAlgn="base">
              <a:buFont typeface="Arial" panose="020B0604020202020204" pitchFamily="34" charset="0"/>
              <a:buChar char="•"/>
            </a:pPr>
            <a:r>
              <a:rPr lang="en-US" b="1" i="0" u="sng" dirty="0">
                <a:solidFill>
                  <a:srgbClr val="40424E"/>
                </a:solidFill>
                <a:effectLst/>
                <a:latin typeface="urw-din"/>
                <a:hlinkClick r:id="rId3"/>
              </a:rPr>
              <a:t>INSERT</a:t>
            </a:r>
            <a:r>
              <a:rPr lang="en-US" b="0" i="0" dirty="0">
                <a:solidFill>
                  <a:srgbClr val="40424E"/>
                </a:solidFill>
                <a:effectLst/>
                <a:latin typeface="urw-din"/>
              </a:rPr>
              <a:t> – is used to insert data into a table.</a:t>
            </a:r>
          </a:p>
          <a:p>
            <a:pPr algn="l" fontAlgn="base">
              <a:buFont typeface="Arial" panose="020B0604020202020204" pitchFamily="34" charset="0"/>
              <a:buChar char="•"/>
            </a:pPr>
            <a:r>
              <a:rPr lang="en-US" b="1" i="0" u="sng" dirty="0">
                <a:solidFill>
                  <a:srgbClr val="40424E"/>
                </a:solidFill>
                <a:effectLst/>
                <a:latin typeface="urw-din"/>
                <a:hlinkClick r:id="rId4"/>
              </a:rPr>
              <a:t>UPDATE</a:t>
            </a:r>
            <a:r>
              <a:rPr lang="en-US" b="0" i="0" dirty="0">
                <a:solidFill>
                  <a:srgbClr val="40424E"/>
                </a:solidFill>
                <a:effectLst/>
                <a:latin typeface="urw-din"/>
              </a:rPr>
              <a:t> – is used to update existing data within a table.</a:t>
            </a:r>
          </a:p>
          <a:p>
            <a:pPr algn="l" fontAlgn="base">
              <a:buFont typeface="Arial" panose="020B0604020202020204" pitchFamily="34" charset="0"/>
              <a:buChar char="•"/>
            </a:pPr>
            <a:r>
              <a:rPr lang="en-US" b="1" i="0" u="sng" dirty="0">
                <a:solidFill>
                  <a:srgbClr val="40424E"/>
                </a:solidFill>
                <a:effectLst/>
                <a:latin typeface="urw-din"/>
                <a:hlinkClick r:id="rId5"/>
              </a:rPr>
              <a:t>DELETE</a:t>
            </a:r>
            <a:r>
              <a:rPr lang="en-US" b="0" i="0" dirty="0">
                <a:solidFill>
                  <a:srgbClr val="40424E"/>
                </a:solidFill>
                <a:effectLst/>
                <a:latin typeface="urw-din"/>
              </a:rPr>
              <a:t> – is used to delete records from a database table.</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a:t>
            </a:fld>
            <a:endParaRPr lang="en-US"/>
          </a:p>
        </p:txBody>
      </p:sp>
    </p:spTree>
    <p:extLst>
      <p:ext uri="{BB962C8B-B14F-4D97-AF65-F5344CB8AC3E}">
        <p14:creationId xmlns:p14="http://schemas.microsoft.com/office/powerpoint/2010/main" val="417149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11</a:t>
            </a:fld>
            <a:endParaRPr lang="en-US"/>
          </a:p>
        </p:txBody>
      </p:sp>
    </p:spTree>
    <p:extLst>
      <p:ext uri="{BB962C8B-B14F-4D97-AF65-F5344CB8AC3E}">
        <p14:creationId xmlns:p14="http://schemas.microsoft.com/office/powerpoint/2010/main" val="275044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15</a:t>
            </a:fld>
            <a:endParaRPr lang="en-US"/>
          </a:p>
        </p:txBody>
      </p:sp>
    </p:spTree>
    <p:extLst>
      <p:ext uri="{BB962C8B-B14F-4D97-AF65-F5344CB8AC3E}">
        <p14:creationId xmlns:p14="http://schemas.microsoft.com/office/powerpoint/2010/main" val="376824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16</a:t>
            </a:fld>
            <a:endParaRPr lang="en-US"/>
          </a:p>
        </p:txBody>
      </p:sp>
    </p:spTree>
    <p:extLst>
      <p:ext uri="{BB962C8B-B14F-4D97-AF65-F5344CB8AC3E}">
        <p14:creationId xmlns:p14="http://schemas.microsoft.com/office/powerpoint/2010/main" val="192428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17</a:t>
            </a:fld>
            <a:endParaRPr lang="en-US"/>
          </a:p>
        </p:txBody>
      </p:sp>
    </p:spTree>
    <p:extLst>
      <p:ext uri="{BB962C8B-B14F-4D97-AF65-F5344CB8AC3E}">
        <p14:creationId xmlns:p14="http://schemas.microsoft.com/office/powerpoint/2010/main" val="112379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18</a:t>
            </a:fld>
            <a:endParaRPr lang="en-US"/>
          </a:p>
        </p:txBody>
      </p:sp>
    </p:spTree>
    <p:extLst>
      <p:ext uri="{BB962C8B-B14F-4D97-AF65-F5344CB8AC3E}">
        <p14:creationId xmlns:p14="http://schemas.microsoft.com/office/powerpoint/2010/main" val="99221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19</a:t>
            </a:fld>
            <a:endParaRPr lang="en-US"/>
          </a:p>
        </p:txBody>
      </p:sp>
    </p:spTree>
    <p:extLst>
      <p:ext uri="{BB962C8B-B14F-4D97-AF65-F5344CB8AC3E}">
        <p14:creationId xmlns:p14="http://schemas.microsoft.com/office/powerpoint/2010/main" val="278763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20</a:t>
            </a:fld>
            <a:endParaRPr lang="en-US"/>
          </a:p>
        </p:txBody>
      </p:sp>
    </p:spTree>
    <p:extLst>
      <p:ext uri="{BB962C8B-B14F-4D97-AF65-F5344CB8AC3E}">
        <p14:creationId xmlns:p14="http://schemas.microsoft.com/office/powerpoint/2010/main" val="1852386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21</a:t>
            </a:fld>
            <a:endParaRPr lang="en-US"/>
          </a:p>
        </p:txBody>
      </p:sp>
    </p:spTree>
    <p:extLst>
      <p:ext uri="{BB962C8B-B14F-4D97-AF65-F5344CB8AC3E}">
        <p14:creationId xmlns:p14="http://schemas.microsoft.com/office/powerpoint/2010/main" val="129026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22</a:t>
            </a:fld>
            <a:endParaRPr lang="en-US"/>
          </a:p>
        </p:txBody>
      </p:sp>
    </p:spTree>
    <p:extLst>
      <p:ext uri="{BB962C8B-B14F-4D97-AF65-F5344CB8AC3E}">
        <p14:creationId xmlns:p14="http://schemas.microsoft.com/office/powerpoint/2010/main" val="211306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23</a:t>
            </a:fld>
            <a:endParaRPr lang="en-US"/>
          </a:p>
        </p:txBody>
      </p:sp>
    </p:spTree>
    <p:extLst>
      <p:ext uri="{BB962C8B-B14F-4D97-AF65-F5344CB8AC3E}">
        <p14:creationId xmlns:p14="http://schemas.microsoft.com/office/powerpoint/2010/main" val="178312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a:t>
            </a:fld>
            <a:endParaRPr lang="en-US"/>
          </a:p>
        </p:txBody>
      </p:sp>
    </p:spTree>
    <p:extLst>
      <p:ext uri="{BB962C8B-B14F-4D97-AF65-F5344CB8AC3E}">
        <p14:creationId xmlns:p14="http://schemas.microsoft.com/office/powerpoint/2010/main" val="40918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24</a:t>
            </a:fld>
            <a:endParaRPr lang="en-US"/>
          </a:p>
        </p:txBody>
      </p:sp>
    </p:spTree>
    <p:extLst>
      <p:ext uri="{BB962C8B-B14F-4D97-AF65-F5344CB8AC3E}">
        <p14:creationId xmlns:p14="http://schemas.microsoft.com/office/powerpoint/2010/main" val="3984197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25</a:t>
            </a:fld>
            <a:endParaRPr lang="en-US"/>
          </a:p>
        </p:txBody>
      </p:sp>
    </p:spTree>
    <p:extLst>
      <p:ext uri="{BB962C8B-B14F-4D97-AF65-F5344CB8AC3E}">
        <p14:creationId xmlns:p14="http://schemas.microsoft.com/office/powerpoint/2010/main" val="1270193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26</a:t>
            </a:fld>
            <a:endParaRPr lang="en-US"/>
          </a:p>
        </p:txBody>
      </p:sp>
    </p:spTree>
    <p:extLst>
      <p:ext uri="{BB962C8B-B14F-4D97-AF65-F5344CB8AC3E}">
        <p14:creationId xmlns:p14="http://schemas.microsoft.com/office/powerpoint/2010/main" val="3746126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27</a:t>
            </a:fld>
            <a:endParaRPr lang="en-US"/>
          </a:p>
        </p:txBody>
      </p:sp>
    </p:spTree>
    <p:extLst>
      <p:ext uri="{BB962C8B-B14F-4D97-AF65-F5344CB8AC3E}">
        <p14:creationId xmlns:p14="http://schemas.microsoft.com/office/powerpoint/2010/main" val="4025964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28</a:t>
            </a:fld>
            <a:endParaRPr lang="en-US"/>
          </a:p>
        </p:txBody>
      </p:sp>
    </p:spTree>
    <p:extLst>
      <p:ext uri="{BB962C8B-B14F-4D97-AF65-F5344CB8AC3E}">
        <p14:creationId xmlns:p14="http://schemas.microsoft.com/office/powerpoint/2010/main" val="642981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fontAlgn="base"/>
            <a:r>
              <a:rPr lang="en-US" b="1" i="0" dirty="0">
                <a:solidFill>
                  <a:srgbClr val="40424E"/>
                </a:solidFill>
                <a:effectLst/>
                <a:latin typeface="urw-din"/>
              </a:rPr>
              <a:t>BETWEEN</a:t>
            </a:r>
            <a:endParaRPr lang="en-US" b="0" i="0" dirty="0">
              <a:solidFill>
                <a:srgbClr val="40424E"/>
              </a:solidFill>
              <a:effectLst/>
              <a:latin typeface="urw-din"/>
            </a:endParaRPr>
          </a:p>
          <a:p>
            <a:pPr algn="l" fontAlgn="base"/>
            <a:r>
              <a:rPr lang="en-US" b="0" i="0" dirty="0">
                <a:solidFill>
                  <a:srgbClr val="40424E"/>
                </a:solidFill>
                <a:effectLst/>
                <a:latin typeface="urw-din"/>
              </a:rPr>
              <a:t>The SQL BETWEEN condition allows you to easily test if an expression is within a range of values (inclusive). The values can be text, date, or numbers. It can be used in a SELECT, INSERT, UPDATE, or DELETE statement. The SQL BETWEEN Condition will return the records where expression is within the range of value1 and value2.</a:t>
            </a:r>
          </a:p>
          <a:p>
            <a:pPr algn="ctr" fontAlgn="base"/>
            <a:r>
              <a:rPr lang="en-US" b="1" i="0" dirty="0">
                <a:solidFill>
                  <a:srgbClr val="40424E"/>
                </a:solidFill>
                <a:effectLst/>
                <a:latin typeface="urw-din"/>
              </a:rPr>
              <a:t>IN</a:t>
            </a:r>
            <a:endParaRPr lang="en-US" b="0" i="0" dirty="0">
              <a:solidFill>
                <a:srgbClr val="40424E"/>
              </a:solidFill>
              <a:effectLst/>
              <a:latin typeface="urw-din"/>
            </a:endParaRPr>
          </a:p>
          <a:p>
            <a:pPr algn="l" fontAlgn="base"/>
            <a:r>
              <a:rPr lang="en-US" b="0" i="0" dirty="0">
                <a:solidFill>
                  <a:srgbClr val="40424E"/>
                </a:solidFill>
                <a:effectLst/>
                <a:latin typeface="urw-din"/>
              </a:rPr>
              <a:t>IN operator allows you to easily test if the expression matches any value in the list of values. It is used to remove the need of multiple OR condition in SELECT, INSERT, UPDATE or DELETE. You can also use NOT IN to exclude the rows in your list.</a:t>
            </a:r>
          </a:p>
          <a:p>
            <a:pPr algn="l" fontAlgn="base"/>
            <a:endParaRPr lang="en-US" b="0" i="0" dirty="0">
              <a:solidFill>
                <a:srgbClr val="40424E"/>
              </a:solidFill>
              <a:effectLst/>
              <a:latin typeface="urw-din"/>
            </a:endParaRPr>
          </a:p>
          <a:p>
            <a:pPr algn="just"/>
            <a:r>
              <a:rPr lang="en-US" b="0" i="0" dirty="0">
                <a:solidFill>
                  <a:srgbClr val="000000"/>
                </a:solidFill>
                <a:effectLst/>
                <a:latin typeface="Arial" panose="020B0604020202020204" pitchFamily="34" charset="0"/>
              </a:rPr>
              <a:t>The SQL </a:t>
            </a:r>
            <a:r>
              <a:rPr lang="en-US" b="1" i="0" dirty="0">
                <a:solidFill>
                  <a:srgbClr val="000000"/>
                </a:solidFill>
                <a:effectLst/>
                <a:latin typeface="Arial" panose="020B0604020202020204" pitchFamily="34" charset="0"/>
              </a:rPr>
              <a:t>LIKE</a:t>
            </a:r>
            <a:r>
              <a:rPr lang="en-US" b="0" i="0" dirty="0">
                <a:solidFill>
                  <a:srgbClr val="000000"/>
                </a:solidFill>
                <a:effectLst/>
                <a:latin typeface="Arial" panose="020B0604020202020204" pitchFamily="34" charset="0"/>
              </a:rPr>
              <a:t> clause is used to compare a value to similar values using wildcard operators. There are two wildcards used in conjunction with the LIKE operator.</a:t>
            </a:r>
          </a:p>
          <a:p>
            <a:pPr algn="l">
              <a:buFont typeface="Arial" panose="020B0604020202020204" pitchFamily="34" charset="0"/>
              <a:buChar char="•"/>
            </a:pPr>
            <a:r>
              <a:rPr lang="en-US" b="0" i="0" dirty="0">
                <a:effectLst/>
                <a:latin typeface="Arial" panose="020B0604020202020204" pitchFamily="34" charset="0"/>
              </a:rPr>
              <a:t>The percent sign (%)</a:t>
            </a:r>
          </a:p>
          <a:p>
            <a:pPr algn="l">
              <a:buFont typeface="Arial" panose="020B0604020202020204" pitchFamily="34" charset="0"/>
              <a:buChar char="•"/>
            </a:pPr>
            <a:r>
              <a:rPr lang="en-US" b="0" i="0" dirty="0">
                <a:effectLst/>
                <a:latin typeface="Arial" panose="020B0604020202020204" pitchFamily="34" charset="0"/>
              </a:rPr>
              <a:t>The underscore (_)</a:t>
            </a:r>
          </a:p>
          <a:p>
            <a:pPr algn="just"/>
            <a:r>
              <a:rPr lang="en-US" b="0" i="0" dirty="0">
                <a:solidFill>
                  <a:srgbClr val="000000"/>
                </a:solidFill>
                <a:effectLst/>
                <a:latin typeface="Arial" panose="020B0604020202020204" pitchFamily="34" charset="0"/>
              </a:rPr>
              <a:t>The percent sign represents zero, one or multiple characters. The underscore represents a single number or character. These symbols can be used in combinations.</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29</a:t>
            </a:fld>
            <a:endParaRPr lang="en-US"/>
          </a:p>
        </p:txBody>
      </p:sp>
    </p:spTree>
    <p:extLst>
      <p:ext uri="{BB962C8B-B14F-4D97-AF65-F5344CB8AC3E}">
        <p14:creationId xmlns:p14="http://schemas.microsoft.com/office/powerpoint/2010/main" val="3744886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fontAlgn="base"/>
            <a:r>
              <a:rPr lang="en-US" b="1" i="0" dirty="0">
                <a:solidFill>
                  <a:srgbClr val="40424E"/>
                </a:solidFill>
                <a:effectLst/>
                <a:latin typeface="urw-din"/>
              </a:rPr>
              <a:t>BETWEEN</a:t>
            </a:r>
            <a:endParaRPr lang="en-US" b="0" i="0" dirty="0">
              <a:solidFill>
                <a:srgbClr val="40424E"/>
              </a:solidFill>
              <a:effectLst/>
              <a:latin typeface="urw-din"/>
            </a:endParaRPr>
          </a:p>
          <a:p>
            <a:pPr algn="l" fontAlgn="base"/>
            <a:r>
              <a:rPr lang="en-US" b="0" i="0" dirty="0">
                <a:solidFill>
                  <a:srgbClr val="40424E"/>
                </a:solidFill>
                <a:effectLst/>
                <a:latin typeface="urw-din"/>
              </a:rPr>
              <a:t>The SQL BETWEEN condition allows you to easily test if an expression is within a range of values (inclusive). The values can be text, date, or numbers. It can be used in a SELECT, INSERT, UPDATE, or DELETE statement. The SQL BETWEEN Condition will return the records where expression is within the range of value1 and value2.</a:t>
            </a:r>
          </a:p>
          <a:p>
            <a:pPr algn="ctr" fontAlgn="base"/>
            <a:r>
              <a:rPr lang="en-US" b="1" i="0" dirty="0">
                <a:solidFill>
                  <a:srgbClr val="40424E"/>
                </a:solidFill>
                <a:effectLst/>
                <a:latin typeface="urw-din"/>
              </a:rPr>
              <a:t>IN</a:t>
            </a:r>
            <a:endParaRPr lang="en-US" b="0" i="0" dirty="0">
              <a:solidFill>
                <a:srgbClr val="40424E"/>
              </a:solidFill>
              <a:effectLst/>
              <a:latin typeface="urw-din"/>
            </a:endParaRPr>
          </a:p>
          <a:p>
            <a:pPr algn="l" fontAlgn="base"/>
            <a:r>
              <a:rPr lang="en-US" b="0" i="0" dirty="0">
                <a:solidFill>
                  <a:srgbClr val="40424E"/>
                </a:solidFill>
                <a:effectLst/>
                <a:latin typeface="urw-din"/>
              </a:rPr>
              <a:t>IN operator allows you to easily test if the expression matches any value in the list of values. It is used to remove the need of multiple OR condition in SELECT, INSERT, UPDATE or DELETE. You can also use NOT IN to exclude the rows in your list.</a:t>
            </a:r>
          </a:p>
          <a:p>
            <a:pPr algn="l" fontAlgn="base"/>
            <a:endParaRPr lang="en-US" b="0" i="0" dirty="0">
              <a:solidFill>
                <a:srgbClr val="40424E"/>
              </a:solidFill>
              <a:effectLst/>
              <a:latin typeface="urw-din"/>
            </a:endParaRPr>
          </a:p>
          <a:p>
            <a:pPr algn="just"/>
            <a:r>
              <a:rPr lang="en-US" b="0" i="0" dirty="0">
                <a:solidFill>
                  <a:srgbClr val="000000"/>
                </a:solidFill>
                <a:effectLst/>
                <a:latin typeface="Arial" panose="020B0604020202020204" pitchFamily="34" charset="0"/>
              </a:rPr>
              <a:t>The SQL </a:t>
            </a:r>
            <a:r>
              <a:rPr lang="en-US" b="1" i="0" dirty="0">
                <a:solidFill>
                  <a:srgbClr val="000000"/>
                </a:solidFill>
                <a:effectLst/>
                <a:latin typeface="Arial" panose="020B0604020202020204" pitchFamily="34" charset="0"/>
              </a:rPr>
              <a:t>LIKE</a:t>
            </a:r>
            <a:r>
              <a:rPr lang="en-US" b="0" i="0" dirty="0">
                <a:solidFill>
                  <a:srgbClr val="000000"/>
                </a:solidFill>
                <a:effectLst/>
                <a:latin typeface="Arial" panose="020B0604020202020204" pitchFamily="34" charset="0"/>
              </a:rPr>
              <a:t> clause is used to compare a value to similar values using wildcard operators. There are two wildcards used in conjunction with the LIKE operator.</a:t>
            </a:r>
          </a:p>
          <a:p>
            <a:pPr algn="l">
              <a:buFont typeface="Arial" panose="020B0604020202020204" pitchFamily="34" charset="0"/>
              <a:buChar char="•"/>
            </a:pPr>
            <a:r>
              <a:rPr lang="en-US" b="0" i="0" dirty="0">
                <a:effectLst/>
                <a:latin typeface="Arial" panose="020B0604020202020204" pitchFamily="34" charset="0"/>
              </a:rPr>
              <a:t>The percent sign (%)</a:t>
            </a:r>
          </a:p>
          <a:p>
            <a:pPr algn="l">
              <a:buFont typeface="Arial" panose="020B0604020202020204" pitchFamily="34" charset="0"/>
              <a:buChar char="•"/>
            </a:pPr>
            <a:r>
              <a:rPr lang="en-US" b="0" i="0" dirty="0">
                <a:effectLst/>
                <a:latin typeface="Arial" panose="020B0604020202020204" pitchFamily="34" charset="0"/>
              </a:rPr>
              <a:t>The underscore (_)</a:t>
            </a:r>
          </a:p>
          <a:p>
            <a:pPr algn="just"/>
            <a:r>
              <a:rPr lang="en-US" b="0" i="0" dirty="0">
                <a:solidFill>
                  <a:srgbClr val="000000"/>
                </a:solidFill>
                <a:effectLst/>
                <a:latin typeface="Arial" panose="020B0604020202020204" pitchFamily="34" charset="0"/>
              </a:rPr>
              <a:t>The percent sign represents zero, one or multiple characters. The underscore represents a single number or character. These symbols can be used in combinations.</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30</a:t>
            </a:fld>
            <a:endParaRPr lang="en-US"/>
          </a:p>
        </p:txBody>
      </p:sp>
    </p:spTree>
    <p:extLst>
      <p:ext uri="{BB962C8B-B14F-4D97-AF65-F5344CB8AC3E}">
        <p14:creationId xmlns:p14="http://schemas.microsoft.com/office/powerpoint/2010/main" val="4119495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31</a:t>
            </a:fld>
            <a:endParaRPr lang="en-US"/>
          </a:p>
        </p:txBody>
      </p:sp>
    </p:spTree>
    <p:extLst>
      <p:ext uri="{BB962C8B-B14F-4D97-AF65-F5344CB8AC3E}">
        <p14:creationId xmlns:p14="http://schemas.microsoft.com/office/powerpoint/2010/main" val="2629672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t"/>
            <a:r>
              <a:rPr lang="en-US" dirty="0">
                <a:effectLst/>
              </a:rPr>
              <a:t>1</a:t>
            </a:r>
            <a:r>
              <a:rPr lang="en-US" b="1" dirty="0">
                <a:solidFill>
                  <a:srgbClr val="000000"/>
                </a:solidFill>
                <a:effectLst/>
              </a:rPr>
              <a:t>WHERE SALARY LIKE '200%'</a:t>
            </a:r>
            <a:endParaRPr lang="en-US" dirty="0">
              <a:solidFill>
                <a:srgbClr val="000000"/>
              </a:solidFill>
              <a:effectLst/>
            </a:endParaRPr>
          </a:p>
          <a:p>
            <a:pPr algn="just" fontAlgn="t"/>
            <a:r>
              <a:rPr lang="en-US" dirty="0">
                <a:solidFill>
                  <a:srgbClr val="000000"/>
                </a:solidFill>
                <a:effectLst/>
              </a:rPr>
              <a:t>Finds any values that start with 200.</a:t>
            </a:r>
          </a:p>
          <a:p>
            <a:pPr algn="just" fontAlgn="t"/>
            <a:r>
              <a:rPr lang="en-US" dirty="0">
                <a:effectLst/>
              </a:rPr>
              <a:t>2</a:t>
            </a:r>
            <a:r>
              <a:rPr lang="en-US" b="1" dirty="0">
                <a:solidFill>
                  <a:srgbClr val="000000"/>
                </a:solidFill>
                <a:effectLst/>
              </a:rPr>
              <a:t>WHERE SALARY LIKE '%200%'</a:t>
            </a:r>
            <a:endParaRPr lang="en-US" dirty="0">
              <a:solidFill>
                <a:srgbClr val="000000"/>
              </a:solidFill>
              <a:effectLst/>
            </a:endParaRPr>
          </a:p>
          <a:p>
            <a:pPr algn="just" fontAlgn="t"/>
            <a:r>
              <a:rPr lang="en-US" dirty="0">
                <a:solidFill>
                  <a:srgbClr val="000000"/>
                </a:solidFill>
                <a:effectLst/>
              </a:rPr>
              <a:t>Finds any values that have 200 in any position.</a:t>
            </a:r>
          </a:p>
          <a:p>
            <a:pPr algn="just" fontAlgn="t"/>
            <a:r>
              <a:rPr lang="en-US" dirty="0">
                <a:effectLst/>
              </a:rPr>
              <a:t>3</a:t>
            </a:r>
            <a:r>
              <a:rPr lang="en-US" b="1" dirty="0">
                <a:solidFill>
                  <a:srgbClr val="000000"/>
                </a:solidFill>
                <a:effectLst/>
              </a:rPr>
              <a:t>WHERE SALARY LIKE '_00%'</a:t>
            </a:r>
            <a:endParaRPr lang="en-US" dirty="0">
              <a:solidFill>
                <a:srgbClr val="000000"/>
              </a:solidFill>
              <a:effectLst/>
            </a:endParaRPr>
          </a:p>
          <a:p>
            <a:pPr algn="just" fontAlgn="t"/>
            <a:r>
              <a:rPr lang="en-US" dirty="0">
                <a:solidFill>
                  <a:srgbClr val="000000"/>
                </a:solidFill>
                <a:effectLst/>
              </a:rPr>
              <a:t>Finds any values that have 00 in the second and third positions.</a:t>
            </a:r>
          </a:p>
          <a:p>
            <a:pPr algn="just" fontAlgn="t"/>
            <a:r>
              <a:rPr lang="en-US" dirty="0">
                <a:effectLst/>
              </a:rPr>
              <a:t>4</a:t>
            </a:r>
            <a:r>
              <a:rPr lang="en-US" b="1" dirty="0">
                <a:solidFill>
                  <a:srgbClr val="000000"/>
                </a:solidFill>
                <a:effectLst/>
              </a:rPr>
              <a:t>WHERE SALARY LIKE '2_%_%'</a:t>
            </a:r>
            <a:endParaRPr lang="en-US" dirty="0">
              <a:solidFill>
                <a:srgbClr val="000000"/>
              </a:solidFill>
              <a:effectLst/>
            </a:endParaRPr>
          </a:p>
          <a:p>
            <a:pPr algn="just" fontAlgn="t"/>
            <a:r>
              <a:rPr lang="en-US" dirty="0">
                <a:solidFill>
                  <a:srgbClr val="000000"/>
                </a:solidFill>
                <a:effectLst/>
              </a:rPr>
              <a:t>Finds any values that start with 2 and are at least 3 characters in length.</a:t>
            </a:r>
          </a:p>
          <a:p>
            <a:pPr algn="just" fontAlgn="t"/>
            <a:r>
              <a:rPr lang="en-US" dirty="0">
                <a:effectLst/>
              </a:rPr>
              <a:t>5</a:t>
            </a:r>
            <a:r>
              <a:rPr lang="en-US" b="1" dirty="0">
                <a:solidFill>
                  <a:srgbClr val="000000"/>
                </a:solidFill>
                <a:effectLst/>
              </a:rPr>
              <a:t>WHERE SALARY LIKE '%2'</a:t>
            </a:r>
            <a:endParaRPr lang="en-US" dirty="0">
              <a:solidFill>
                <a:srgbClr val="000000"/>
              </a:solidFill>
              <a:effectLst/>
            </a:endParaRPr>
          </a:p>
          <a:p>
            <a:pPr algn="just" fontAlgn="t"/>
            <a:r>
              <a:rPr lang="en-US" dirty="0">
                <a:solidFill>
                  <a:srgbClr val="000000"/>
                </a:solidFill>
                <a:effectLst/>
              </a:rPr>
              <a:t>Finds any values that end with 2.</a:t>
            </a:r>
          </a:p>
          <a:p>
            <a:pPr algn="just" fontAlgn="t"/>
            <a:r>
              <a:rPr lang="en-US" dirty="0">
                <a:effectLst/>
              </a:rPr>
              <a:t>6</a:t>
            </a:r>
            <a:r>
              <a:rPr lang="en-US" b="1" dirty="0">
                <a:solidFill>
                  <a:srgbClr val="000000"/>
                </a:solidFill>
                <a:effectLst/>
              </a:rPr>
              <a:t>WHERE SALARY LIKE '_2%3'</a:t>
            </a:r>
            <a:endParaRPr lang="en-US" dirty="0">
              <a:solidFill>
                <a:srgbClr val="000000"/>
              </a:solidFill>
              <a:effectLst/>
            </a:endParaRPr>
          </a:p>
          <a:p>
            <a:pPr algn="just" fontAlgn="t"/>
            <a:r>
              <a:rPr lang="en-US" dirty="0">
                <a:solidFill>
                  <a:srgbClr val="000000"/>
                </a:solidFill>
                <a:effectLst/>
              </a:rPr>
              <a:t>Finds any values that have a 2 in the second position and end with a 3.</a:t>
            </a:r>
          </a:p>
          <a:p>
            <a:pPr algn="just" fontAlgn="t"/>
            <a:r>
              <a:rPr lang="en-US" dirty="0">
                <a:effectLst/>
              </a:rPr>
              <a:t>7</a:t>
            </a:r>
            <a:r>
              <a:rPr lang="en-US" b="1" dirty="0">
                <a:solidFill>
                  <a:srgbClr val="000000"/>
                </a:solidFill>
                <a:effectLst/>
              </a:rPr>
              <a:t>WHERE SALARY LIKE '2___3'</a:t>
            </a:r>
            <a:endParaRPr lang="en-US" dirty="0">
              <a:solidFill>
                <a:srgbClr val="000000"/>
              </a:solidFill>
              <a:effectLst/>
            </a:endParaRPr>
          </a:p>
          <a:p>
            <a:pPr algn="just" fontAlgn="t"/>
            <a:r>
              <a:rPr lang="en-US" dirty="0">
                <a:solidFill>
                  <a:srgbClr val="000000"/>
                </a:solidFill>
                <a:effectLst/>
              </a:rPr>
              <a:t>Finds any values in a five-digit number that start with 2 and end with 3.</a:t>
            </a:r>
          </a:p>
          <a:p>
            <a:pPr algn="l"/>
            <a:endParaRPr lang="en-US" dirty="0">
              <a:solidFill>
                <a:srgbClr val="000000"/>
              </a:solidFill>
              <a:latin typeface="Arial" panose="020B0604020202020204" pitchFamily="34" charset="0"/>
            </a:endParaRPr>
          </a:p>
          <a:p>
            <a:pPr algn="l"/>
            <a:endParaRPr lang="en-US" dirty="0">
              <a:solidFill>
                <a:srgbClr val="000000"/>
              </a:solidFill>
              <a:latin typeface="Arial" panose="020B0604020202020204" pitchFamily="34" charset="0"/>
            </a:endParaRP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32</a:t>
            </a:fld>
            <a:endParaRPr lang="en-US"/>
          </a:p>
        </p:txBody>
      </p:sp>
    </p:spTree>
    <p:extLst>
      <p:ext uri="{BB962C8B-B14F-4D97-AF65-F5344CB8AC3E}">
        <p14:creationId xmlns:p14="http://schemas.microsoft.com/office/powerpoint/2010/main" val="2254724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SQL has many built-in functions for performing processing on string or numeric data. Following is the list of all useful SQL built-in functions −</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3"/>
              </a:rPr>
              <a:t>SQL COUNT Function</a:t>
            </a:r>
            <a:r>
              <a:rPr lang="en-US" b="0" i="0" dirty="0">
                <a:solidFill>
                  <a:srgbClr val="000000"/>
                </a:solidFill>
                <a:effectLst/>
                <a:latin typeface="Arial" panose="020B0604020202020204" pitchFamily="34" charset="0"/>
              </a:rPr>
              <a:t> - The SQL COUNT aggregate function is used to count the number of rows in a database table.</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4"/>
              </a:rPr>
              <a:t>SQL MAX Function</a:t>
            </a:r>
            <a:r>
              <a:rPr lang="en-US" b="0" i="0" dirty="0">
                <a:solidFill>
                  <a:srgbClr val="000000"/>
                </a:solidFill>
                <a:effectLst/>
                <a:latin typeface="Arial" panose="020B0604020202020204" pitchFamily="34" charset="0"/>
              </a:rPr>
              <a:t> - The SQL MAX aggregate function allows us to select the highest (maximum) value for a certain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5"/>
              </a:rPr>
              <a:t>SQL MIN Function</a:t>
            </a:r>
            <a:r>
              <a:rPr lang="en-US" b="0" i="0" dirty="0">
                <a:solidFill>
                  <a:srgbClr val="000000"/>
                </a:solidFill>
                <a:effectLst/>
                <a:latin typeface="Arial" panose="020B0604020202020204" pitchFamily="34" charset="0"/>
              </a:rPr>
              <a:t> - The SQL MIN aggregate function allows us to select the lowest (minimum) value for a certain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6"/>
              </a:rPr>
              <a:t>SQL AVG Function</a:t>
            </a:r>
            <a:r>
              <a:rPr lang="en-US" b="0" i="0" dirty="0">
                <a:solidFill>
                  <a:srgbClr val="000000"/>
                </a:solidFill>
                <a:effectLst/>
                <a:latin typeface="Arial" panose="020B0604020202020204" pitchFamily="34" charset="0"/>
              </a:rPr>
              <a:t> - The SQL AVG aggregate function selects the average value for certain table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7"/>
              </a:rPr>
              <a:t>SQL SUM Function</a:t>
            </a:r>
            <a:r>
              <a:rPr lang="en-US" b="0" i="0" dirty="0">
                <a:solidFill>
                  <a:srgbClr val="000000"/>
                </a:solidFill>
                <a:effectLst/>
                <a:latin typeface="Arial" panose="020B0604020202020204" pitchFamily="34" charset="0"/>
              </a:rPr>
              <a:t> - The SQL SUM aggregate function allows selecting the total for a numeric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8"/>
              </a:rPr>
              <a:t>SQL SQRT Functions</a:t>
            </a:r>
            <a:r>
              <a:rPr lang="en-US" b="0" i="0" dirty="0">
                <a:solidFill>
                  <a:srgbClr val="000000"/>
                </a:solidFill>
                <a:effectLst/>
                <a:latin typeface="Arial" panose="020B0604020202020204" pitchFamily="34" charset="0"/>
              </a:rPr>
              <a:t> - This is used to generate a square root of a given number.</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9"/>
              </a:rPr>
              <a:t>SQL RAND Function</a:t>
            </a:r>
            <a:r>
              <a:rPr lang="en-US" b="0" i="0" dirty="0">
                <a:solidFill>
                  <a:srgbClr val="000000"/>
                </a:solidFill>
                <a:effectLst/>
                <a:latin typeface="Arial" panose="020B0604020202020204" pitchFamily="34" charset="0"/>
              </a:rPr>
              <a:t> - This is used to generate a random number using SQL command.</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0"/>
              </a:rPr>
              <a:t>SQL CONCAT Function</a:t>
            </a:r>
            <a:r>
              <a:rPr lang="en-US" b="0" i="0" dirty="0">
                <a:solidFill>
                  <a:srgbClr val="000000"/>
                </a:solidFill>
                <a:effectLst/>
                <a:latin typeface="Arial" panose="020B0604020202020204" pitchFamily="34" charset="0"/>
              </a:rPr>
              <a:t> - This is used to concatenate any string inside any SQL command.</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1"/>
              </a:rPr>
              <a:t>SQL Numeric Functions</a:t>
            </a:r>
            <a:r>
              <a:rPr lang="en-US" b="0" i="0" dirty="0">
                <a:solidFill>
                  <a:srgbClr val="000000"/>
                </a:solidFill>
                <a:effectLst/>
                <a:latin typeface="Arial" panose="020B0604020202020204" pitchFamily="34" charset="0"/>
              </a:rPr>
              <a:t> - Complete list of SQL functions required to manipulate numbers in SQL.</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2"/>
              </a:rPr>
              <a:t>SQL String Functions</a:t>
            </a:r>
            <a:r>
              <a:rPr lang="en-US" b="0" i="0" dirty="0">
                <a:solidFill>
                  <a:srgbClr val="000000"/>
                </a:solidFill>
                <a:effectLst/>
                <a:latin typeface="Arial" panose="020B0604020202020204" pitchFamily="34" charset="0"/>
              </a:rPr>
              <a:t> - Complete list of SQL functions required to manipulate strings in SQL.</a:t>
            </a:r>
          </a:p>
          <a:p>
            <a:pPr algn="l"/>
            <a:r>
              <a:rPr lang="en-US" b="0" i="0" dirty="0">
                <a:solidFill>
                  <a:srgbClr val="000000"/>
                </a:solidFill>
                <a:effectLst/>
                <a:latin typeface="Segoe UI" panose="020B0502040204020203" pitchFamily="34" charset="0"/>
              </a:rPr>
              <a:t>SQL Aggregate Functions</a:t>
            </a:r>
          </a:p>
          <a:p>
            <a:pPr algn="l"/>
            <a:r>
              <a:rPr lang="en-US" b="0" i="0" dirty="0">
                <a:solidFill>
                  <a:srgbClr val="000000"/>
                </a:solidFill>
                <a:effectLst/>
                <a:latin typeface="Verdana" panose="020B0604030504040204" pitchFamily="34" charset="0"/>
              </a:rPr>
              <a:t>SQL aggregate functions return a single value, calculated from values in a column.</a:t>
            </a:r>
          </a:p>
          <a:p>
            <a:pPr algn="l"/>
            <a:r>
              <a:rPr lang="en-US" b="0" i="0" dirty="0">
                <a:solidFill>
                  <a:srgbClr val="000000"/>
                </a:solidFill>
                <a:effectLst/>
                <a:latin typeface="Verdana" panose="020B0604030504040204" pitchFamily="34" charset="0"/>
              </a:rPr>
              <a:t>Useful aggregate functions:</a:t>
            </a:r>
          </a:p>
          <a:p>
            <a:pPr algn="l">
              <a:buFont typeface="Arial" panose="020B0604020202020204" pitchFamily="34" charset="0"/>
              <a:buChar char="•"/>
            </a:pPr>
            <a:r>
              <a:rPr lang="en-US" b="0" i="0" dirty="0">
                <a:solidFill>
                  <a:srgbClr val="000000"/>
                </a:solidFill>
                <a:effectLst/>
                <a:latin typeface="Verdana" panose="020B0604030504040204" pitchFamily="34" charset="0"/>
              </a:rPr>
              <a:t>AVG() - Returns the average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COUNT() - Returns the number of rows</a:t>
            </a:r>
          </a:p>
          <a:p>
            <a:pPr algn="l">
              <a:buFont typeface="Arial" panose="020B0604020202020204" pitchFamily="34" charset="0"/>
              <a:buChar char="•"/>
            </a:pPr>
            <a:r>
              <a:rPr lang="en-US" b="0" i="0" dirty="0">
                <a:solidFill>
                  <a:srgbClr val="000000"/>
                </a:solidFill>
                <a:effectLst/>
                <a:latin typeface="Verdana" panose="020B0604030504040204" pitchFamily="34" charset="0"/>
              </a:rPr>
              <a:t>FIRST() - Returns the first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LAST() - Returns the last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MAX() - Returns the largest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MIN() - Returns the smallest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SUM() - Returns the sum</a:t>
            </a:r>
          </a:p>
          <a:p>
            <a:pPr algn="l"/>
            <a:r>
              <a:rPr lang="en-US" b="0" i="0" dirty="0">
                <a:solidFill>
                  <a:srgbClr val="000000"/>
                </a:solidFill>
                <a:effectLst/>
                <a:latin typeface="Segoe UI" panose="020B0502040204020203" pitchFamily="34" charset="0"/>
              </a:rPr>
              <a:t>SQL Scalar functions</a:t>
            </a:r>
          </a:p>
          <a:p>
            <a:pPr algn="l"/>
            <a:r>
              <a:rPr lang="en-US" b="0" i="0" dirty="0">
                <a:solidFill>
                  <a:srgbClr val="000000"/>
                </a:solidFill>
                <a:effectLst/>
                <a:latin typeface="Verdana" panose="020B0604030504040204" pitchFamily="34" charset="0"/>
              </a:rPr>
              <a:t>SQL scalar functions return a single value, based on the input value.</a:t>
            </a:r>
          </a:p>
          <a:p>
            <a:pPr algn="l"/>
            <a:r>
              <a:rPr lang="en-US" b="0" i="0" dirty="0">
                <a:solidFill>
                  <a:srgbClr val="000000"/>
                </a:solidFill>
                <a:effectLst/>
                <a:latin typeface="Verdana" panose="020B0604030504040204" pitchFamily="34" charset="0"/>
              </a:rPr>
              <a:t>Useful scalar functions:</a:t>
            </a:r>
          </a:p>
          <a:p>
            <a:pPr algn="l">
              <a:buFont typeface="Arial" panose="020B0604020202020204" pitchFamily="34" charset="0"/>
              <a:buChar char="•"/>
            </a:pPr>
            <a:r>
              <a:rPr lang="en-US" b="0" i="0" dirty="0">
                <a:solidFill>
                  <a:srgbClr val="000000"/>
                </a:solidFill>
                <a:effectLst/>
                <a:latin typeface="Verdana" panose="020B0604030504040204" pitchFamily="34" charset="0"/>
              </a:rPr>
              <a:t>UCASE() - Converts a field to upper case</a:t>
            </a:r>
          </a:p>
          <a:p>
            <a:pPr algn="l">
              <a:buFont typeface="Arial" panose="020B0604020202020204" pitchFamily="34" charset="0"/>
              <a:buChar char="•"/>
            </a:pPr>
            <a:r>
              <a:rPr lang="en-US" b="0" i="0" dirty="0">
                <a:solidFill>
                  <a:srgbClr val="000000"/>
                </a:solidFill>
                <a:effectLst/>
                <a:latin typeface="Verdana" panose="020B0604030504040204" pitchFamily="34" charset="0"/>
              </a:rPr>
              <a:t>LCASE() - Converts a field to lower case</a:t>
            </a:r>
          </a:p>
          <a:p>
            <a:pPr algn="l">
              <a:buFont typeface="Arial" panose="020B0604020202020204" pitchFamily="34" charset="0"/>
              <a:buChar char="•"/>
            </a:pPr>
            <a:r>
              <a:rPr lang="en-US" b="0" i="0" dirty="0">
                <a:solidFill>
                  <a:srgbClr val="000000"/>
                </a:solidFill>
                <a:effectLst/>
                <a:latin typeface="Verdana" panose="020B0604030504040204" pitchFamily="34" charset="0"/>
              </a:rPr>
              <a:t>MID() - Extract characters from a text field</a:t>
            </a:r>
          </a:p>
          <a:p>
            <a:pPr algn="l">
              <a:buFont typeface="Arial" panose="020B0604020202020204" pitchFamily="34" charset="0"/>
              <a:buChar char="•"/>
            </a:pPr>
            <a:r>
              <a:rPr lang="en-US" b="0" i="0" dirty="0">
                <a:solidFill>
                  <a:srgbClr val="000000"/>
                </a:solidFill>
                <a:effectLst/>
                <a:latin typeface="Verdana" panose="020B0604030504040204" pitchFamily="34" charset="0"/>
              </a:rPr>
              <a:t>LEN() - Returns the length of a text field</a:t>
            </a:r>
          </a:p>
          <a:p>
            <a:pPr algn="l">
              <a:buFont typeface="Arial" panose="020B0604020202020204" pitchFamily="34" charset="0"/>
              <a:buChar char="•"/>
            </a:pPr>
            <a:r>
              <a:rPr lang="en-US" b="0" i="0" dirty="0">
                <a:solidFill>
                  <a:srgbClr val="000000"/>
                </a:solidFill>
                <a:effectLst/>
                <a:latin typeface="Verdana" panose="020B0604030504040204" pitchFamily="34" charset="0"/>
              </a:rPr>
              <a:t>ROUND() - Rounds a numeric field to the number of decimals specified</a:t>
            </a:r>
          </a:p>
          <a:p>
            <a:pPr algn="l">
              <a:buFont typeface="Arial" panose="020B0604020202020204" pitchFamily="34" charset="0"/>
              <a:buChar char="•"/>
            </a:pPr>
            <a:r>
              <a:rPr lang="en-US" b="0" i="0" dirty="0">
                <a:solidFill>
                  <a:srgbClr val="000000"/>
                </a:solidFill>
                <a:effectLst/>
                <a:latin typeface="Verdana" panose="020B0604030504040204" pitchFamily="34" charset="0"/>
              </a:rPr>
              <a:t>NOW() - Returns the current system date and time</a:t>
            </a:r>
          </a:p>
          <a:p>
            <a:pPr algn="l">
              <a:buFont typeface="Arial" panose="020B0604020202020204" pitchFamily="34" charset="0"/>
              <a:buChar char="•"/>
            </a:pPr>
            <a:r>
              <a:rPr lang="en-US" b="0" i="0">
                <a:solidFill>
                  <a:srgbClr val="000000"/>
                </a:solidFill>
                <a:effectLst/>
                <a:latin typeface="Verdana" panose="020B0604030504040204" pitchFamily="34" charset="0"/>
              </a:rPr>
              <a:t>FORMAT() - Formats how a field is to be displayed</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33</a:t>
            </a:fld>
            <a:endParaRPr lang="en-US"/>
          </a:p>
        </p:txBody>
      </p:sp>
    </p:spTree>
    <p:extLst>
      <p:ext uri="{BB962C8B-B14F-4D97-AF65-F5344CB8AC3E}">
        <p14:creationId xmlns:p14="http://schemas.microsoft.com/office/powerpoint/2010/main" val="386628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It is possible to write the INSERT INTO statement in two ways:</a:t>
            </a:r>
          </a:p>
          <a:p>
            <a:pPr algn="l"/>
            <a:r>
              <a:rPr lang="en-US" b="0" i="0" dirty="0">
                <a:solidFill>
                  <a:srgbClr val="000000"/>
                </a:solidFill>
                <a:effectLst/>
                <a:latin typeface="Verdana" panose="020B0604030504040204" pitchFamily="34" charset="0"/>
              </a:rPr>
              <a:t>1. Specify both the column names and the values to be inserted:</a:t>
            </a:r>
          </a:p>
          <a:p>
            <a:pPr algn="l"/>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column3</a:t>
            </a:r>
            <a:r>
              <a:rPr lang="en-US" b="0" i="0" dirty="0">
                <a:solidFill>
                  <a:srgbClr val="000000"/>
                </a:solidFill>
                <a:effectLst/>
                <a:latin typeface="Consolas" panose="020B0609020204030204" pitchFamily="49" charset="0"/>
              </a:rPr>
              <a:t>, ...)</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p>
          <a:p>
            <a:pPr algn="l"/>
            <a:endParaRPr lang="en-US" b="0" i="0" dirty="0">
              <a:solidFill>
                <a:srgbClr val="000000"/>
              </a:solidFill>
              <a:effectLst/>
              <a:latin typeface="Consolas" panose="020B0609020204030204" pitchFamily="49" charset="0"/>
            </a:endParaRPr>
          </a:p>
          <a:p>
            <a:pPr algn="l"/>
            <a:r>
              <a:rPr lang="en-US" b="0" i="0" dirty="0">
                <a:solidFill>
                  <a:srgbClr val="000000"/>
                </a:solidFill>
                <a:effectLst/>
                <a:latin typeface="Consolas" panose="020B0609020204030204" pitchFamily="49" charset="0"/>
              </a:rPr>
              <a:t>2</a:t>
            </a:r>
          </a:p>
          <a:p>
            <a:pPr algn="l"/>
            <a:r>
              <a:rPr lang="en-US" b="0" i="0" dirty="0">
                <a:solidFill>
                  <a:srgbClr val="000000"/>
                </a:solidFill>
                <a:effectLst/>
                <a:latin typeface="Arial" panose="020B0604020202020204" pitchFamily="34" charset="0"/>
              </a:rPr>
              <a:t>You may not need to specify the column(s) name in the SQL query if you are adding values for all the columns of the table. But make sure the order of the values is in the same order as the columns in the table.</a:t>
            </a:r>
            <a:endParaRPr lang="en-US" b="0" i="0" dirty="0">
              <a:solidFill>
                <a:srgbClr val="000000"/>
              </a:solidFill>
              <a:effectLst/>
              <a:latin typeface="Consolas" panose="020B0609020204030204" pitchFamily="49" charset="0"/>
            </a:endParaRPr>
          </a:p>
          <a:p>
            <a:pPr algn="l"/>
            <a:r>
              <a:rPr lang="en-US" b="0" i="0" dirty="0">
                <a:solidFill>
                  <a:srgbClr val="000000"/>
                </a:solidFill>
                <a:effectLst/>
                <a:latin typeface="Verdana" panose="020B0604030504040204" pitchFamily="34" charset="0"/>
              </a:rPr>
              <a:t>If you are adding values for all the columns of the table, you do not need to specify the column names in the SQL query. However, make sure the order of the values is in the same order as the columns in the table. Here, the INSERT INTO syntax would be as follows:</a:t>
            </a:r>
          </a:p>
          <a:p>
            <a:pPr algn="l"/>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p>
          <a:p>
            <a:pPr algn="l"/>
            <a:endParaRPr lang="en-US" b="0" i="0" dirty="0">
              <a:solidFill>
                <a:srgbClr val="000000"/>
              </a:solidFill>
              <a:effectLst/>
              <a:latin typeface="Consolas" panose="020B0609020204030204" pitchFamily="49" charset="0"/>
            </a:endParaRP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4</a:t>
            </a:fld>
            <a:endParaRPr lang="en-US"/>
          </a:p>
        </p:txBody>
      </p:sp>
    </p:spTree>
    <p:extLst>
      <p:ext uri="{BB962C8B-B14F-4D97-AF65-F5344CB8AC3E}">
        <p14:creationId xmlns:p14="http://schemas.microsoft.com/office/powerpoint/2010/main" val="1401099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Aggregate functions are normally used in conjunction with a GROUP BY clause. The GROUP BY clause enables you to use aggregate functions to answer more complex managerial questions such as:</a:t>
            </a:r>
          </a:p>
          <a:p>
            <a:pPr algn="just"/>
            <a:r>
              <a:rPr lang="en-US" b="0" i="0" dirty="0">
                <a:solidFill>
                  <a:srgbClr val="000000"/>
                </a:solidFill>
                <a:effectLst/>
                <a:latin typeface="Arial" panose="020B0604020202020204" pitchFamily="34" charset="0"/>
              </a:rPr>
              <a:t>What is the average salary of employees in each department?</a:t>
            </a:r>
          </a:p>
          <a:p>
            <a:pPr algn="just"/>
            <a:r>
              <a:rPr lang="en-US" b="0" i="0" dirty="0">
                <a:solidFill>
                  <a:srgbClr val="000000"/>
                </a:solidFill>
                <a:effectLst/>
                <a:latin typeface="Arial" panose="020B0604020202020204" pitchFamily="34" charset="0"/>
              </a:rPr>
              <a:t>How many employees work in each department?</a:t>
            </a:r>
          </a:p>
          <a:p>
            <a:pPr algn="just"/>
            <a:r>
              <a:rPr lang="en-US" b="0" i="0" dirty="0">
                <a:solidFill>
                  <a:srgbClr val="000000"/>
                </a:solidFill>
                <a:effectLst/>
                <a:latin typeface="Arial" panose="020B0604020202020204" pitchFamily="34" charset="0"/>
              </a:rPr>
              <a:t>How many employees are working on a particular project?</a:t>
            </a:r>
          </a:p>
          <a:p>
            <a:pPr algn="just"/>
            <a:r>
              <a:rPr lang="en-US" b="0" i="0" dirty="0">
                <a:solidFill>
                  <a:srgbClr val="000000"/>
                </a:solidFill>
                <a:effectLst/>
                <a:latin typeface="Arial" panose="020B0604020202020204" pitchFamily="34" charset="0"/>
              </a:rPr>
              <a:t>Group by function establishes data groups based on columns and aggregates the information within a group only. The grouping criterion is defined by the columns specified in GROUP BY clause. Following this hierarchy, data is first organized in the groups and then WHERE clause restricts the rows in each group.</a:t>
            </a:r>
          </a:p>
          <a:p>
            <a:pPr algn="l"/>
            <a:r>
              <a:rPr lang="en-US" b="0" i="0" dirty="0">
                <a:effectLst/>
                <a:latin typeface="Arial" panose="020B0604020202020204" pitchFamily="34" charset="0"/>
              </a:rPr>
              <a:t>Guidelines of using GROUP BY clause</a:t>
            </a:r>
          </a:p>
          <a:p>
            <a:pPr algn="just"/>
            <a:r>
              <a:rPr lang="en-US" b="0" i="0" dirty="0">
                <a:solidFill>
                  <a:srgbClr val="000000"/>
                </a:solidFill>
                <a:effectLst/>
                <a:latin typeface="Arial" panose="020B0604020202020204" pitchFamily="34" charset="0"/>
              </a:rPr>
              <a:t>(1) All the dependent columns or columns used in GROUP BY function must form the basis of grouping, hence must be included in GROUP BY clause also.</a:t>
            </a:r>
          </a:p>
          <a:p>
            <a:pPr algn="just"/>
            <a:r>
              <a:rPr lang="en-US" b="0" i="0" dirty="0">
                <a:solidFill>
                  <a:srgbClr val="000000"/>
                </a:solidFill>
                <a:effectLst/>
                <a:latin typeface="Arial" panose="020B0604020202020204" pitchFamily="34" charset="0"/>
              </a:rPr>
              <a:t>(2) GROUP BY clause does not support the use of column alias, but the actual names.</a:t>
            </a:r>
          </a:p>
          <a:p>
            <a:pPr algn="just"/>
            <a:r>
              <a:rPr lang="en-US" b="0" i="0" dirty="0">
                <a:solidFill>
                  <a:srgbClr val="000000"/>
                </a:solidFill>
                <a:effectLst/>
                <a:latin typeface="Arial" panose="020B0604020202020204" pitchFamily="34" charset="0"/>
              </a:rPr>
              <a:t>(3) GROUP BY clause can only be used with aggregate functions like SUM, AVG, COUNT, MAX, and </a:t>
            </a:r>
            <a:r>
              <a:rPr lang="en-US" b="0" i="0" dirty="0" err="1">
                <a:solidFill>
                  <a:srgbClr val="000000"/>
                </a:solidFill>
                <a:effectLst/>
                <a:latin typeface="Arial" panose="020B0604020202020204" pitchFamily="34" charset="0"/>
              </a:rPr>
              <a:t>MIN.If</a:t>
            </a:r>
            <a:r>
              <a:rPr lang="en-US" b="0" i="0" dirty="0">
                <a:solidFill>
                  <a:srgbClr val="000000"/>
                </a:solidFill>
                <a:effectLst/>
                <a:latin typeface="Arial" panose="020B0604020202020204" pitchFamily="34" charset="0"/>
              </a:rPr>
              <a:t> it is used with single row </a:t>
            </a:r>
            <a:r>
              <a:rPr lang="en-US" b="0" i="0" dirty="0" err="1">
                <a:solidFill>
                  <a:srgbClr val="000000"/>
                </a:solidFill>
                <a:effectLst/>
                <a:latin typeface="Arial" panose="020B0604020202020204" pitchFamily="34" charset="0"/>
              </a:rPr>
              <a:t>functions,Oracle</a:t>
            </a:r>
            <a:r>
              <a:rPr lang="en-US" b="0" i="0" dirty="0">
                <a:solidFill>
                  <a:srgbClr val="000000"/>
                </a:solidFill>
                <a:effectLst/>
                <a:latin typeface="Arial" panose="020B0604020202020204" pitchFamily="34" charset="0"/>
              </a:rPr>
              <a:t> throws an exception as "ORA-00979: not a GROUP BY expression".</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34</a:t>
            </a:fld>
            <a:endParaRPr lang="en-US"/>
          </a:p>
        </p:txBody>
      </p:sp>
    </p:spTree>
    <p:extLst>
      <p:ext uri="{BB962C8B-B14F-4D97-AF65-F5344CB8AC3E}">
        <p14:creationId xmlns:p14="http://schemas.microsoft.com/office/powerpoint/2010/main" val="476993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The HAVING clause is used for aggregate functions in the same way that a WHERE clause is used for column names and </a:t>
            </a:r>
            <a:r>
              <a:rPr lang="en-US" b="0" i="0" dirty="0" err="1">
                <a:solidFill>
                  <a:srgbClr val="000000"/>
                </a:solidFill>
                <a:effectLst/>
                <a:latin typeface="Arial" panose="020B0604020202020204" pitchFamily="34" charset="0"/>
              </a:rPr>
              <a:t>expressions.Essentially,the</a:t>
            </a:r>
            <a:r>
              <a:rPr lang="en-US" b="0" i="0" dirty="0">
                <a:solidFill>
                  <a:srgbClr val="000000"/>
                </a:solidFill>
                <a:effectLst/>
                <a:latin typeface="Arial" panose="020B0604020202020204" pitchFamily="34" charset="0"/>
              </a:rPr>
              <a:t> HAVING and WHERE clauses do the same thing, that is filter rows from inclusion in a result table based on a condition. While it may appear that a HAVING clause filters out groups, it does </a:t>
            </a:r>
            <a:r>
              <a:rPr lang="en-US" b="0" i="0" dirty="0" err="1">
                <a:solidFill>
                  <a:srgbClr val="000000"/>
                </a:solidFill>
                <a:effectLst/>
                <a:latin typeface="Arial" panose="020B0604020202020204" pitchFamily="34" charset="0"/>
              </a:rPr>
              <a:t>not.Rather,a</a:t>
            </a:r>
            <a:r>
              <a:rPr lang="en-US" b="0" i="0" dirty="0">
                <a:solidFill>
                  <a:srgbClr val="000000"/>
                </a:solidFill>
                <a:effectLst/>
                <a:latin typeface="Arial" panose="020B0604020202020204" pitchFamily="34" charset="0"/>
              </a:rPr>
              <a:t> HAVING clause filters rows.</a:t>
            </a:r>
          </a:p>
          <a:p>
            <a:pPr algn="just"/>
            <a:r>
              <a:rPr lang="en-US" b="0" i="0" dirty="0">
                <a:solidFill>
                  <a:srgbClr val="000000"/>
                </a:solidFill>
                <a:effectLst/>
                <a:latin typeface="Arial" panose="020B0604020202020204" pitchFamily="34" charset="0"/>
              </a:rPr>
              <a:t>When all rows for a group are eliminated so is the </a:t>
            </a:r>
            <a:r>
              <a:rPr lang="en-US" b="0" i="0" dirty="0" err="1">
                <a:solidFill>
                  <a:srgbClr val="000000"/>
                </a:solidFill>
                <a:effectLst/>
                <a:latin typeface="Arial" panose="020B0604020202020204" pitchFamily="34" charset="0"/>
              </a:rPr>
              <a:t>group.To</a:t>
            </a:r>
            <a:r>
              <a:rPr lang="en-US" b="0" i="0" dirty="0">
                <a:solidFill>
                  <a:srgbClr val="000000"/>
                </a:solidFill>
                <a:effectLst/>
                <a:latin typeface="Arial" panose="020B0604020202020204" pitchFamily="34" charset="0"/>
              </a:rPr>
              <a:t> summarize, the important differences between the WHERE and HAVING clauses are:</a:t>
            </a:r>
          </a:p>
          <a:p>
            <a:pPr algn="just"/>
            <a:r>
              <a:rPr lang="en-US" b="0" i="0" dirty="0">
                <a:solidFill>
                  <a:srgbClr val="000000"/>
                </a:solidFill>
                <a:effectLst/>
                <a:latin typeface="Arial" panose="020B0604020202020204" pitchFamily="34" charset="0"/>
              </a:rPr>
              <a:t>A WHERE clause is used to filter rows BEFORE the GROUPING action (i.e., before the calculation of the aggregate functions).</a:t>
            </a:r>
          </a:p>
          <a:p>
            <a:pPr algn="just"/>
            <a:r>
              <a:rPr lang="en-US" b="0" i="0" dirty="0">
                <a:solidFill>
                  <a:srgbClr val="000000"/>
                </a:solidFill>
                <a:effectLst/>
                <a:latin typeface="Arial" panose="020B0604020202020204" pitchFamily="34" charset="0"/>
              </a:rPr>
              <a:t>A HAVING clause filters rows AFTER the GROUPING action (i.e., after the calculation of the aggregate functions).</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37</a:t>
            </a:fld>
            <a:endParaRPr lang="en-US"/>
          </a:p>
        </p:txBody>
      </p:sp>
    </p:spTree>
    <p:extLst>
      <p:ext uri="{BB962C8B-B14F-4D97-AF65-F5344CB8AC3E}">
        <p14:creationId xmlns:p14="http://schemas.microsoft.com/office/powerpoint/2010/main" val="383529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38</a:t>
            </a:fld>
            <a:endParaRPr lang="en-US"/>
          </a:p>
        </p:txBody>
      </p:sp>
    </p:spTree>
    <p:extLst>
      <p:ext uri="{BB962C8B-B14F-4D97-AF65-F5344CB8AC3E}">
        <p14:creationId xmlns:p14="http://schemas.microsoft.com/office/powerpoint/2010/main" val="2028177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39</a:t>
            </a:fld>
            <a:endParaRPr lang="en-US"/>
          </a:p>
        </p:txBody>
      </p:sp>
    </p:spTree>
    <p:extLst>
      <p:ext uri="{BB962C8B-B14F-4D97-AF65-F5344CB8AC3E}">
        <p14:creationId xmlns:p14="http://schemas.microsoft.com/office/powerpoint/2010/main" val="2322441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333333"/>
                </a:solidFill>
                <a:effectLst/>
                <a:latin typeface="source sans pro" panose="020B0503030403020204" pitchFamily="34" charset="0"/>
              </a:rPr>
              <a:t>SubQueries</a:t>
            </a:r>
            <a:r>
              <a:rPr lang="en-US" b="0" i="0" dirty="0">
                <a:solidFill>
                  <a:srgbClr val="333333"/>
                </a:solidFill>
                <a:effectLst/>
                <a:latin typeface="source sans pro" panose="020B0503030403020204" pitchFamily="34" charset="0"/>
              </a:rPr>
              <a:t> in Oracle</a:t>
            </a:r>
          </a:p>
          <a:p>
            <a:pPr algn="l"/>
            <a:r>
              <a:rPr lang="en-US" b="0" i="0" dirty="0">
                <a:solidFill>
                  <a:srgbClr val="333333"/>
                </a:solidFill>
                <a:effectLst/>
                <a:latin typeface="source sans pro" panose="020B0503030403020204" pitchFamily="34" charset="0"/>
              </a:rPr>
              <a:t>(1) A Subquery or Nested query is a query within another SQL query and embedded within the WHERE clause. A subquery is a query within a query</a:t>
            </a:r>
          </a:p>
          <a:p>
            <a:pPr algn="l"/>
            <a:r>
              <a:rPr lang="en-US" b="0" i="0" dirty="0">
                <a:solidFill>
                  <a:srgbClr val="333333"/>
                </a:solidFill>
                <a:effectLst/>
                <a:latin typeface="source sans pro" panose="020B0503030403020204" pitchFamily="34" charset="0"/>
              </a:rPr>
              <a:t>(2) A subquery is used to return data that will be used in the main query as a condition to further restrict the data to be retrieved.</a:t>
            </a:r>
          </a:p>
          <a:p>
            <a:pPr algn="l"/>
            <a:r>
              <a:rPr lang="en-US" b="0" i="0" dirty="0">
                <a:solidFill>
                  <a:srgbClr val="333333"/>
                </a:solidFill>
                <a:effectLst/>
                <a:latin typeface="source sans pro" panose="020B0503030403020204" pitchFamily="34" charset="0"/>
              </a:rPr>
              <a:t>(3) Subqueries answer the queries that have multiple parts. The parent query answers a part and the sub query answers other part</a:t>
            </a:r>
          </a:p>
          <a:p>
            <a:pPr algn="l"/>
            <a:r>
              <a:rPr lang="en-US" b="0" i="0" dirty="0">
                <a:solidFill>
                  <a:srgbClr val="333333"/>
                </a:solidFill>
                <a:effectLst/>
                <a:latin typeface="source sans pro" panose="020B0503030403020204" pitchFamily="34" charset="0"/>
              </a:rPr>
              <a:t>(4)Subqueries can be used with the SELECT, </a:t>
            </a:r>
            <a:r>
              <a:rPr lang="en-US" b="0" i="0" u="sng" dirty="0">
                <a:solidFill>
                  <a:srgbClr val="DD3333"/>
                </a:solidFill>
                <a:effectLst/>
                <a:latin typeface="source sans pro" panose="020B0503030403020204" pitchFamily="34" charset="0"/>
                <a:hlinkClick r:id="rId3"/>
              </a:rPr>
              <a:t>INSERT</a:t>
            </a:r>
            <a:r>
              <a:rPr lang="en-US" b="0" i="0" dirty="0">
                <a:solidFill>
                  <a:srgbClr val="333333"/>
                </a:solidFill>
                <a:effectLst/>
                <a:latin typeface="source sans pro" panose="020B0503030403020204" pitchFamily="34" charset="0"/>
              </a:rPr>
              <a:t>, </a:t>
            </a:r>
            <a:r>
              <a:rPr lang="en-US" b="0" i="0" u="sng" dirty="0">
                <a:solidFill>
                  <a:srgbClr val="DD3333"/>
                </a:solidFill>
                <a:effectLst/>
                <a:latin typeface="source sans pro" panose="020B0503030403020204" pitchFamily="34" charset="0"/>
                <a:hlinkClick r:id="rId4"/>
              </a:rPr>
              <a:t>UPDATE</a:t>
            </a:r>
            <a:r>
              <a:rPr lang="en-US" b="0" i="0" dirty="0">
                <a:solidFill>
                  <a:srgbClr val="333333"/>
                </a:solidFill>
                <a:effectLst/>
                <a:latin typeface="source sans pro" panose="020B0503030403020204" pitchFamily="34" charset="0"/>
              </a:rPr>
              <a:t>, and </a:t>
            </a:r>
            <a:r>
              <a:rPr lang="en-US" b="0" i="0" u="sng" dirty="0">
                <a:solidFill>
                  <a:srgbClr val="DD3333"/>
                </a:solidFill>
                <a:effectLst/>
                <a:latin typeface="source sans pro" panose="020B0503030403020204" pitchFamily="34" charset="0"/>
                <a:hlinkClick r:id="rId5"/>
              </a:rPr>
              <a:t>DELETE statements</a:t>
            </a:r>
            <a:r>
              <a:rPr lang="en-US" b="0" i="0" dirty="0">
                <a:solidFill>
                  <a:srgbClr val="333333"/>
                </a:solidFill>
                <a:effectLst/>
                <a:latin typeface="source sans pro" panose="020B0503030403020204" pitchFamily="34" charset="0"/>
              </a:rPr>
              <a:t> along with the operators like =, &lt;, &gt;, &gt;=, &lt;=, IN, BETWEEN etc.</a:t>
            </a:r>
          </a:p>
          <a:p>
            <a:pPr algn="l"/>
            <a:r>
              <a:rPr lang="en-US" b="0" i="0" dirty="0">
                <a:solidFill>
                  <a:srgbClr val="333333"/>
                </a:solidFill>
                <a:effectLst/>
                <a:latin typeface="source sans pro" panose="020B0503030403020204" pitchFamily="34" charset="0"/>
              </a:rPr>
              <a:t>(5)Using subqueries in a FROM clause is known as an </a:t>
            </a:r>
            <a:r>
              <a:rPr lang="en-US" b="1" i="0" dirty="0">
                <a:solidFill>
                  <a:srgbClr val="333333"/>
                </a:solidFill>
                <a:effectLst/>
                <a:latin typeface="source sans pro" panose="020B0503030403020204" pitchFamily="34" charset="0"/>
              </a:rPr>
              <a:t>inline </a:t>
            </a:r>
            <a:r>
              <a:rPr lang="en-US" b="1" i="0" u="sng" dirty="0">
                <a:solidFill>
                  <a:srgbClr val="DD3333"/>
                </a:solidFill>
                <a:effectLst/>
                <a:latin typeface="source sans pro" panose="020B0503030403020204" pitchFamily="34" charset="0"/>
                <a:hlinkClick r:id="rId6"/>
              </a:rPr>
              <a:t>view</a:t>
            </a:r>
            <a:r>
              <a:rPr lang="en-US" b="0" i="0" dirty="0">
                <a:solidFill>
                  <a:srgbClr val="333333"/>
                </a:solidFill>
                <a:effectLst/>
                <a:latin typeface="source sans pro" panose="020B0503030403020204" pitchFamily="34" charset="0"/>
              </a:rPr>
              <a:t>.</a:t>
            </a:r>
          </a:p>
          <a:p>
            <a:pPr algn="l"/>
            <a:r>
              <a:rPr lang="en-US" b="0" i="0" dirty="0">
                <a:solidFill>
                  <a:srgbClr val="333333"/>
                </a:solidFill>
                <a:effectLst/>
                <a:latin typeface="source sans pro" panose="020B0503030403020204" pitchFamily="34" charset="0"/>
              </a:rPr>
              <a:t>(6) Using subqueries in the WHERE clause is called a </a:t>
            </a:r>
            <a:r>
              <a:rPr lang="en-US" b="1" i="0" dirty="0">
                <a:solidFill>
                  <a:srgbClr val="333333"/>
                </a:solidFill>
                <a:effectLst/>
                <a:latin typeface="source sans pro" panose="020B0503030403020204" pitchFamily="34" charset="0"/>
              </a:rPr>
              <a:t>nested subquery</a:t>
            </a:r>
            <a:r>
              <a:rPr lang="en-US" b="0" i="0" dirty="0">
                <a:solidFill>
                  <a:srgbClr val="333333"/>
                </a:solidFill>
                <a:effectLst/>
                <a:latin typeface="source sans pro" panose="020B0503030403020204" pitchFamily="34" charset="0"/>
              </a:rPr>
              <a:t>. Up to 255 nested queries are allowed.</a:t>
            </a:r>
          </a:p>
          <a:p>
            <a:pPr algn="l"/>
            <a:r>
              <a:rPr lang="en-US" b="0" i="0" dirty="0">
                <a:solidFill>
                  <a:srgbClr val="333333"/>
                </a:solidFill>
                <a:effectLst/>
                <a:latin typeface="source sans pro" panose="020B0503030403020204" pitchFamily="34" charset="0"/>
              </a:rPr>
              <a:t>Some Guidelines for Oracle </a:t>
            </a:r>
            <a:r>
              <a:rPr lang="en-US" b="0" i="0" dirty="0" err="1">
                <a:solidFill>
                  <a:srgbClr val="333333"/>
                </a:solidFill>
                <a:effectLst/>
                <a:latin typeface="source sans pro" panose="020B0503030403020204" pitchFamily="34" charset="0"/>
              </a:rPr>
              <a:t>SubQueries</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(1) We need to put sub queries in parenthesis always</a:t>
            </a:r>
          </a:p>
          <a:p>
            <a:pPr algn="l"/>
            <a:r>
              <a:rPr lang="en-US" b="0" i="0" dirty="0">
                <a:solidFill>
                  <a:srgbClr val="333333"/>
                </a:solidFill>
                <a:effectLst/>
                <a:latin typeface="source sans pro" panose="020B0503030403020204" pitchFamily="34" charset="0"/>
              </a:rPr>
              <a:t>(2) We need to place subqueries on the right side of the comparison operator</a:t>
            </a:r>
          </a:p>
          <a:p>
            <a:pPr algn="l"/>
            <a:r>
              <a:rPr lang="en-US" b="0" i="0" dirty="0">
                <a:solidFill>
                  <a:srgbClr val="333333"/>
                </a:solidFill>
                <a:effectLst/>
                <a:latin typeface="source sans pro" panose="020B0503030403020204" pitchFamily="34" charset="0"/>
              </a:rPr>
              <a:t>(3) Use single row operator with single row subqueries and multiple row operator with multiple row subqueries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Oracle evaluates the whole query above in two steps:</a:t>
            </a:r>
          </a:p>
          <a:p>
            <a:pPr algn="l">
              <a:buFont typeface="Arial" panose="020B0604020202020204" pitchFamily="34" charset="0"/>
              <a:buChar char="•"/>
            </a:pPr>
            <a:r>
              <a:rPr lang="en-US" b="0" i="0" dirty="0">
                <a:solidFill>
                  <a:srgbClr val="000000"/>
                </a:solidFill>
                <a:effectLst/>
                <a:latin typeface="-apple-system"/>
              </a:rPr>
              <a:t>First, execute the subquery.</a:t>
            </a:r>
          </a:p>
          <a:p>
            <a:pPr algn="l">
              <a:buFont typeface="Arial" panose="020B0604020202020204" pitchFamily="34" charset="0"/>
              <a:buChar char="•"/>
            </a:pPr>
            <a:r>
              <a:rPr lang="en-US" b="0" i="0" dirty="0">
                <a:solidFill>
                  <a:srgbClr val="000000"/>
                </a:solidFill>
                <a:effectLst/>
                <a:latin typeface="-apple-system"/>
              </a:rPr>
              <a:t>Second, use the result of the subquery in the outer query.</a:t>
            </a:r>
          </a:p>
          <a:p>
            <a:pPr algn="l"/>
            <a:r>
              <a:rPr lang="en-US" b="0" i="0" dirty="0">
                <a:solidFill>
                  <a:srgbClr val="000000"/>
                </a:solidFill>
                <a:effectLst/>
                <a:latin typeface="-apple-system"/>
              </a:rPr>
              <a:t>A subquery which is nested within the FROM clause of the SELECT statement is called an </a:t>
            </a:r>
            <a:r>
              <a:rPr lang="en-US" b="1" i="0" u="none" strike="noStrike" dirty="0">
                <a:solidFill>
                  <a:srgbClr val="000000"/>
                </a:solidFill>
                <a:effectLst/>
                <a:latin typeface="-apple-system"/>
                <a:hlinkClick r:id="rId7"/>
              </a:rPr>
              <a:t>inline view</a:t>
            </a:r>
            <a:r>
              <a:rPr lang="en-US" b="0" i="0" dirty="0">
                <a:solidFill>
                  <a:srgbClr val="000000"/>
                </a:solidFill>
                <a:effectLst/>
                <a:latin typeface="-apple-system"/>
              </a:rPr>
              <a:t>. Note that other RDBMS such as MySQL and PostgreSQL use the term </a:t>
            </a:r>
            <a:r>
              <a:rPr lang="en-US" b="1" i="0" u="none" strike="noStrike" dirty="0">
                <a:solidFill>
                  <a:srgbClr val="000000"/>
                </a:solidFill>
                <a:effectLst/>
                <a:latin typeface="-apple-system"/>
                <a:hlinkClick r:id="rId8"/>
              </a:rPr>
              <a:t>derived table</a:t>
            </a:r>
            <a:r>
              <a:rPr lang="en-US" b="0" i="0" dirty="0">
                <a:solidFill>
                  <a:srgbClr val="000000"/>
                </a:solidFill>
                <a:effectLst/>
                <a:latin typeface="-apple-system"/>
              </a:rPr>
              <a:t> instead of the inline view.</a:t>
            </a:r>
          </a:p>
          <a:p>
            <a:pPr algn="l"/>
            <a:r>
              <a:rPr lang="en-US" b="0" i="0" dirty="0">
                <a:solidFill>
                  <a:srgbClr val="000000"/>
                </a:solidFill>
                <a:effectLst/>
                <a:latin typeface="-apple-system"/>
              </a:rPr>
              <a:t>A subquery nested in the </a:t>
            </a:r>
            <a:r>
              <a:rPr lang="en-US" b="0" i="0" u="none" strike="noStrike" dirty="0">
                <a:solidFill>
                  <a:srgbClr val="000000"/>
                </a:solidFill>
                <a:effectLst/>
                <a:latin typeface="-apple-system"/>
                <a:hlinkClick r:id="rId9"/>
              </a:rPr>
              <a:t>WHERE</a:t>
            </a:r>
            <a:r>
              <a:rPr lang="en-US" b="0" i="0" dirty="0">
                <a:solidFill>
                  <a:srgbClr val="000000"/>
                </a:solidFill>
                <a:effectLst/>
                <a:latin typeface="-apple-system"/>
              </a:rPr>
              <a:t> clause of the </a:t>
            </a:r>
            <a:r>
              <a:rPr lang="en-US" b="0" i="0" u="none" strike="noStrike" dirty="0">
                <a:solidFill>
                  <a:srgbClr val="000000"/>
                </a:solidFill>
                <a:effectLst/>
                <a:latin typeface="-apple-system"/>
                <a:hlinkClick r:id="rId10"/>
              </a:rPr>
              <a:t>SELECT</a:t>
            </a:r>
            <a:r>
              <a:rPr lang="en-US" b="0" i="0" dirty="0">
                <a:solidFill>
                  <a:srgbClr val="000000"/>
                </a:solidFill>
                <a:effectLst/>
                <a:latin typeface="-apple-system"/>
              </a:rPr>
              <a:t> statement is called a </a:t>
            </a:r>
            <a:r>
              <a:rPr lang="en-US" b="1" i="0" dirty="0">
                <a:solidFill>
                  <a:srgbClr val="000000"/>
                </a:solidFill>
                <a:effectLst/>
                <a:latin typeface="-apple-system"/>
              </a:rPr>
              <a:t>nested subquery</a:t>
            </a:r>
            <a:r>
              <a:rPr lang="en-US" b="0" i="0" dirty="0">
                <a:solidFill>
                  <a:srgbClr val="000000"/>
                </a:solidFill>
                <a:effectLst/>
                <a:latin typeface="-apple-system"/>
              </a:rPr>
              <a:t>.</a:t>
            </a:r>
          </a:p>
          <a:p>
            <a:pPr algn="l"/>
            <a:r>
              <a:rPr lang="en-US" b="0" i="0" dirty="0">
                <a:solidFill>
                  <a:srgbClr val="000000"/>
                </a:solidFill>
                <a:effectLst/>
                <a:latin typeface="-apple-system"/>
              </a:rPr>
              <a:t>A subquery can contain another subquery. Oracle allows you to have an unlimited number of subquery levels in the FROM clause of the top-level query and up to 255 subquery levels in the </a:t>
            </a:r>
            <a:r>
              <a:rPr lang="en-US" b="0" i="0" u="none" strike="noStrike" dirty="0">
                <a:solidFill>
                  <a:srgbClr val="000000"/>
                </a:solidFill>
                <a:effectLst/>
                <a:latin typeface="-apple-system"/>
                <a:hlinkClick r:id="rId9"/>
              </a:rPr>
              <a:t>WHERE</a:t>
            </a:r>
            <a:r>
              <a:rPr lang="en-US" b="0" i="0" dirty="0">
                <a:solidFill>
                  <a:srgbClr val="000000"/>
                </a:solidFill>
                <a:effectLst/>
                <a:latin typeface="-apple-system"/>
              </a:rPr>
              <a:t> clause.</a:t>
            </a:r>
          </a:p>
          <a:p>
            <a:pPr algn="l"/>
            <a:r>
              <a:rPr lang="en-US" b="0" i="0" dirty="0">
                <a:solidFill>
                  <a:srgbClr val="262626"/>
                </a:solidFill>
                <a:effectLst/>
                <a:latin typeface="-apple-system"/>
              </a:rPr>
              <a:t>Advantages of Oracle subqueries</a:t>
            </a:r>
          </a:p>
          <a:p>
            <a:pPr algn="l"/>
            <a:r>
              <a:rPr lang="en-US" b="0" i="0" dirty="0">
                <a:solidFill>
                  <a:srgbClr val="000000"/>
                </a:solidFill>
                <a:effectLst/>
                <a:latin typeface="-apple-system"/>
              </a:rPr>
              <a:t>These are the main advantages of subqueries:</a:t>
            </a:r>
          </a:p>
          <a:p>
            <a:pPr algn="l">
              <a:buFont typeface="Arial" panose="020B0604020202020204" pitchFamily="34" charset="0"/>
              <a:buChar char="•"/>
            </a:pPr>
            <a:r>
              <a:rPr lang="en-US" b="0" i="0" dirty="0">
                <a:solidFill>
                  <a:srgbClr val="000000"/>
                </a:solidFill>
                <a:effectLst/>
                <a:latin typeface="-apple-system"/>
              </a:rPr>
              <a:t>Provide an alternative way to query data that would require complex </a:t>
            </a:r>
            <a:r>
              <a:rPr lang="en-US" b="0" i="0" u="none" strike="noStrike" dirty="0">
                <a:solidFill>
                  <a:srgbClr val="000000"/>
                </a:solidFill>
                <a:effectLst/>
                <a:latin typeface="-apple-system"/>
                <a:hlinkClick r:id="rId11"/>
              </a:rPr>
              <a:t>joins</a:t>
            </a:r>
            <a:r>
              <a:rPr lang="en-US" b="0" i="0" dirty="0">
                <a:solidFill>
                  <a:srgbClr val="000000"/>
                </a:solidFill>
                <a:effectLst/>
                <a:latin typeface="-apple-system"/>
              </a:rPr>
              <a:t> and </a:t>
            </a:r>
            <a:r>
              <a:rPr lang="en-US" b="0" i="0" u="none" strike="noStrike" dirty="0">
                <a:solidFill>
                  <a:srgbClr val="000000"/>
                </a:solidFill>
                <a:effectLst/>
                <a:latin typeface="-apple-system"/>
                <a:hlinkClick r:id="rId12"/>
              </a:rPr>
              <a:t>unions</a:t>
            </a:r>
            <a:r>
              <a:rPr lang="en-US" b="0" i="0" dirty="0">
                <a:solidFill>
                  <a:srgbClr val="000000"/>
                </a:solidFill>
                <a:effectLst/>
                <a:latin typeface="-apple-system"/>
              </a:rPr>
              <a:t>.</a:t>
            </a:r>
          </a:p>
          <a:p>
            <a:pPr algn="l">
              <a:buFont typeface="Arial" panose="020B0604020202020204" pitchFamily="34" charset="0"/>
              <a:buChar char="•"/>
            </a:pPr>
            <a:r>
              <a:rPr lang="en-US" b="0" i="0" dirty="0">
                <a:solidFill>
                  <a:srgbClr val="000000"/>
                </a:solidFill>
                <a:effectLst/>
                <a:latin typeface="-apple-system"/>
              </a:rPr>
              <a:t>Make the complex queries more readable.</a:t>
            </a:r>
          </a:p>
          <a:p>
            <a:pPr algn="l">
              <a:buFont typeface="Arial" panose="020B0604020202020204" pitchFamily="34" charset="0"/>
              <a:buChar char="•"/>
            </a:pPr>
            <a:r>
              <a:rPr lang="en-US" b="0" i="0" dirty="0">
                <a:solidFill>
                  <a:srgbClr val="000000"/>
                </a:solidFill>
                <a:effectLst/>
                <a:latin typeface="-apple-system"/>
              </a:rPr>
              <a:t>Allow a complex query to be structured in a way that it is possible to isolate each part.</a:t>
            </a:r>
          </a:p>
          <a:p>
            <a:endParaRPr lang="en-US" dirty="0"/>
          </a:p>
          <a:p>
            <a:endParaRPr lang="en-US" dirty="0"/>
          </a:p>
          <a:p>
            <a:pPr algn="l"/>
            <a:r>
              <a:rPr lang="en-US" b="0" i="0" dirty="0">
                <a:effectLst/>
                <a:latin typeface="Arial" panose="020B0604020202020204" pitchFamily="34" charset="0"/>
              </a:rPr>
              <a:t>Types of Subqueries</a:t>
            </a:r>
          </a:p>
          <a:p>
            <a:pPr algn="just"/>
            <a:r>
              <a:rPr lang="en-US" b="1" i="0" dirty="0">
                <a:solidFill>
                  <a:srgbClr val="000000"/>
                </a:solidFill>
                <a:effectLst/>
                <a:latin typeface="Arial" panose="020B0604020202020204" pitchFamily="34" charset="0"/>
              </a:rPr>
              <a:t>Single Row Sub Query: </a:t>
            </a:r>
            <a:r>
              <a:rPr lang="en-US" b="0" i="0" dirty="0">
                <a:solidFill>
                  <a:srgbClr val="000000"/>
                </a:solidFill>
                <a:effectLst/>
                <a:latin typeface="Arial" panose="020B0604020202020204" pitchFamily="34" charset="0"/>
              </a:rPr>
              <a:t>Sub query which returns single row output. They mark the usage of single row comparison operators, when used in WHERE conditions.</a:t>
            </a:r>
          </a:p>
          <a:p>
            <a:pPr algn="just"/>
            <a:r>
              <a:rPr lang="en-US" b="1" i="0" dirty="0">
                <a:solidFill>
                  <a:srgbClr val="000000"/>
                </a:solidFill>
                <a:effectLst/>
                <a:latin typeface="Arial" panose="020B0604020202020204" pitchFamily="34" charset="0"/>
              </a:rPr>
              <a:t>Multiple row sub query: </a:t>
            </a:r>
            <a:r>
              <a:rPr lang="en-US" b="0" i="0" dirty="0">
                <a:solidFill>
                  <a:srgbClr val="000000"/>
                </a:solidFill>
                <a:effectLst/>
                <a:latin typeface="Arial" panose="020B0604020202020204" pitchFamily="34" charset="0"/>
              </a:rPr>
              <a:t>Sub query returning multiple row output. They make use of multiple row comparison operators like IN, ANY, ALL. There can be sub queries returning multiple columns also.</a:t>
            </a:r>
          </a:p>
          <a:p>
            <a:pPr algn="just"/>
            <a:r>
              <a:rPr lang="en-US" b="1" i="0" dirty="0">
                <a:solidFill>
                  <a:srgbClr val="000000"/>
                </a:solidFill>
                <a:effectLst/>
                <a:latin typeface="Arial" panose="020B0604020202020204" pitchFamily="34" charset="0"/>
              </a:rPr>
              <a:t>Correlated Sub Query:</a:t>
            </a:r>
            <a:r>
              <a:rPr lang="en-US" b="0" i="0" dirty="0">
                <a:solidFill>
                  <a:srgbClr val="000000"/>
                </a:solidFill>
                <a:effectLst/>
                <a:latin typeface="Arial" panose="020B0604020202020204" pitchFamily="34" charset="0"/>
              </a:rPr>
              <a:t> Correlated subqueries depend on data provided by the outer </a:t>
            </a:r>
            <a:r>
              <a:rPr lang="en-US" b="0" i="0" dirty="0" err="1">
                <a:solidFill>
                  <a:srgbClr val="000000"/>
                </a:solidFill>
                <a:effectLst/>
                <a:latin typeface="Arial" panose="020B0604020202020204" pitchFamily="34" charset="0"/>
              </a:rPr>
              <a:t>query.This</a:t>
            </a:r>
            <a:r>
              <a:rPr lang="en-US" b="0" i="0" dirty="0">
                <a:solidFill>
                  <a:srgbClr val="000000"/>
                </a:solidFill>
                <a:effectLst/>
                <a:latin typeface="Arial" panose="020B0604020202020204" pitchFamily="34" charset="0"/>
              </a:rPr>
              <a:t> type of subquery also includes subqueries that use the EXISTS operator to test the existence of data rows satisfying specified criteria.</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40</a:t>
            </a:fld>
            <a:endParaRPr lang="en-US"/>
          </a:p>
        </p:txBody>
      </p:sp>
    </p:spTree>
    <p:extLst>
      <p:ext uri="{BB962C8B-B14F-4D97-AF65-F5344CB8AC3E}">
        <p14:creationId xmlns:p14="http://schemas.microsoft.com/office/powerpoint/2010/main" val="4120098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5</a:t>
            </a:fld>
            <a:endParaRPr lang="en-US"/>
          </a:p>
        </p:txBody>
      </p:sp>
    </p:spTree>
    <p:extLst>
      <p:ext uri="{BB962C8B-B14F-4D97-AF65-F5344CB8AC3E}">
        <p14:creationId xmlns:p14="http://schemas.microsoft.com/office/powerpoint/2010/main" val="383630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6</a:t>
            </a:fld>
            <a:endParaRPr lang="en-US"/>
          </a:p>
        </p:txBody>
      </p:sp>
    </p:spTree>
    <p:extLst>
      <p:ext uri="{BB962C8B-B14F-4D97-AF65-F5344CB8AC3E}">
        <p14:creationId xmlns:p14="http://schemas.microsoft.com/office/powerpoint/2010/main" val="282609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7</a:t>
            </a:fld>
            <a:endParaRPr lang="en-US"/>
          </a:p>
        </p:txBody>
      </p:sp>
    </p:spTree>
    <p:extLst>
      <p:ext uri="{BB962C8B-B14F-4D97-AF65-F5344CB8AC3E}">
        <p14:creationId xmlns:p14="http://schemas.microsoft.com/office/powerpoint/2010/main" val="29933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8</a:t>
            </a:fld>
            <a:endParaRPr lang="en-US"/>
          </a:p>
        </p:txBody>
      </p:sp>
    </p:spTree>
    <p:extLst>
      <p:ext uri="{BB962C8B-B14F-4D97-AF65-F5344CB8AC3E}">
        <p14:creationId xmlns:p14="http://schemas.microsoft.com/office/powerpoint/2010/main" val="341824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9</a:t>
            </a:fld>
            <a:endParaRPr lang="en-US"/>
          </a:p>
        </p:txBody>
      </p:sp>
    </p:spTree>
    <p:extLst>
      <p:ext uri="{BB962C8B-B14F-4D97-AF65-F5344CB8AC3E}">
        <p14:creationId xmlns:p14="http://schemas.microsoft.com/office/powerpoint/2010/main" val="126175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10</a:t>
            </a:fld>
            <a:endParaRPr lang="en-US"/>
          </a:p>
        </p:txBody>
      </p:sp>
    </p:spTree>
    <p:extLst>
      <p:ext uri="{BB962C8B-B14F-4D97-AF65-F5344CB8AC3E}">
        <p14:creationId xmlns:p14="http://schemas.microsoft.com/office/powerpoint/2010/main" val="166804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C6C1-8495-4694-851B-E955613CBC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F849D3-AF72-4C3A-B6CD-02D6681A4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867AAC-AD48-4E64-8BA3-E7CB243FC7CD}"/>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71EC922F-9C24-4332-BF72-CA3BFCE28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9ABEB-8103-4E19-A093-F20912CBBB7B}"/>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415331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70E5-BBEF-4D62-B940-F760F701D5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654B5B-0695-42AC-A641-CB0AF808E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74C28-5C5C-46FB-ACC6-208A5DAE1753}"/>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F3DC0A1D-7ED0-4A72-8B3A-4B3B5FD74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4AD47-8E98-41AE-B09A-C8576F58B97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4678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21B85-B6A0-4E95-8270-53BF8ABC1C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D5AF85-3574-4662-BF30-71D4DABE05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8C2D9-38A3-4680-BEF5-A87CF4AB7FA4}"/>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059CF589-4B91-4DDC-9CB5-9DD97EEFE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44CF7-4621-4D56-8702-05D17DC1C957}"/>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64845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EFE9-0805-40C2-B403-CCF220F6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89A65-45A6-4948-ABCB-33B3D56DB4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1D819-B542-435C-BD85-9F72B094AFE1}"/>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FEA01F93-F764-475F-89B4-C8DC54FC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A0B8A-33DC-408C-B8F0-4D99B22E5E8C}"/>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111647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E89F-C721-4EA0-BF90-1184B92B53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26F7D9-9A6A-4989-8F98-98BAF10D78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394EE-105C-4D02-BA37-C9FD0F60900E}"/>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F4F75F34-6F6F-4A98-B7C7-B02F75FD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C3D8A-D9F3-48D1-AE91-D7CC49E683C0}"/>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44284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7364-013A-4138-A85B-D7EBFF4B95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269D2-F06E-4996-B0EC-EEEC07550F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9E8D72-2691-4268-840A-09AAB8FD31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38F815-2668-4095-A0CD-DA461889BAC5}"/>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6" name="Footer Placeholder 5">
            <a:extLst>
              <a:ext uri="{FF2B5EF4-FFF2-40B4-BE49-F238E27FC236}">
                <a16:creationId xmlns:a16="http://schemas.microsoft.com/office/drawing/2014/main" id="{39C0EEED-70A3-4791-B079-0074CB0E1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88B4-DF66-433C-848F-A62AEFDF8AA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6522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9D03-79C6-4A4B-A689-46D09AAE62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BB1F8-187A-4BA8-B2EE-6F5BA0B25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37ABF-40C4-41F9-B4C3-6699452033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80356-49CE-4E45-B7C1-FCB7DFCB0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1D8D2-DB25-4DC9-A15F-777C28E7ED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E22335-A655-47F3-9784-97780C831185}"/>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8" name="Footer Placeholder 7">
            <a:extLst>
              <a:ext uri="{FF2B5EF4-FFF2-40B4-BE49-F238E27FC236}">
                <a16:creationId xmlns:a16="http://schemas.microsoft.com/office/drawing/2014/main" id="{5DF54E22-797C-4F49-8E39-B625693893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15E826-E8B0-4B00-A48A-E2A784DD2C38}"/>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14621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8787-0BCF-4B25-A7E8-8F4B5FADAD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5BD7B-264F-4ACC-BE7A-CFBCC10CD2A8}"/>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4" name="Footer Placeholder 3">
            <a:extLst>
              <a:ext uri="{FF2B5EF4-FFF2-40B4-BE49-F238E27FC236}">
                <a16:creationId xmlns:a16="http://schemas.microsoft.com/office/drawing/2014/main" id="{D6F5A170-6BCC-4631-ADC7-38321DB25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D6219-08F0-4C73-8B0B-6765D0B583C7}"/>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81071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97F605-A19C-476D-9181-BEB116FAB12A}"/>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3" name="Footer Placeholder 2">
            <a:extLst>
              <a:ext uri="{FF2B5EF4-FFF2-40B4-BE49-F238E27FC236}">
                <a16:creationId xmlns:a16="http://schemas.microsoft.com/office/drawing/2014/main" id="{08021A30-7D2D-4546-A308-FC58AF1BE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C4BF9-080A-4425-ACF3-601E2EC1BFED}"/>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6152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1B0D-79C8-4C82-B3C9-CB5C0DF36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00B41B-7453-4950-B0FC-0D8B9AADE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12163-526B-4AE2-829A-F60C6864B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1B769-4467-4185-B034-7B057FB64D40}"/>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6" name="Footer Placeholder 5">
            <a:extLst>
              <a:ext uri="{FF2B5EF4-FFF2-40B4-BE49-F238E27FC236}">
                <a16:creationId xmlns:a16="http://schemas.microsoft.com/office/drawing/2014/main" id="{13812400-EDB6-4BDD-928B-38E7557FD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CCAC1-C502-4296-9A85-BDF8C3E656B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101863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645-4573-4779-BAC3-CBF459F09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D6FB6E-1615-4DBB-8E3B-8CEF3F3346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34536-27C4-4CB4-8663-30DDC6840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8766E8-A675-433C-A000-E463F7CB4244}"/>
              </a:ext>
            </a:extLst>
          </p:cNvPr>
          <p:cNvSpPr>
            <a:spLocks noGrp="1"/>
          </p:cNvSpPr>
          <p:nvPr>
            <p:ph type="dt" sz="half" idx="10"/>
          </p:nvPr>
        </p:nvSpPr>
        <p:spPr/>
        <p:txBody>
          <a:bodyPr/>
          <a:lstStyle/>
          <a:p>
            <a:fld id="{901B1C1F-2D11-4D32-AADF-A1C3AB365E55}" type="datetimeFigureOut">
              <a:rPr lang="en-US" smtClean="0"/>
              <a:t>5/19/2023</a:t>
            </a:fld>
            <a:endParaRPr lang="en-US"/>
          </a:p>
        </p:txBody>
      </p:sp>
      <p:sp>
        <p:nvSpPr>
          <p:cNvPr id="6" name="Footer Placeholder 5">
            <a:extLst>
              <a:ext uri="{FF2B5EF4-FFF2-40B4-BE49-F238E27FC236}">
                <a16:creationId xmlns:a16="http://schemas.microsoft.com/office/drawing/2014/main" id="{007FF32B-D457-49A7-A666-651ABC946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1F653-4702-455E-BB5C-EF15A17DF8B6}"/>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16702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DF372-5C56-48CA-84C5-8C376B65F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71244-B0F8-4197-9245-413E687BB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E7D44-5271-451A-9053-A77069C2B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B1C1F-2D11-4D32-AADF-A1C3AB365E55}" type="datetimeFigureOut">
              <a:rPr lang="en-US" smtClean="0"/>
              <a:t>5/19/2023</a:t>
            </a:fld>
            <a:endParaRPr lang="en-US"/>
          </a:p>
        </p:txBody>
      </p:sp>
      <p:sp>
        <p:nvSpPr>
          <p:cNvPr id="5" name="Footer Placeholder 4">
            <a:extLst>
              <a:ext uri="{FF2B5EF4-FFF2-40B4-BE49-F238E27FC236}">
                <a16:creationId xmlns:a16="http://schemas.microsoft.com/office/drawing/2014/main" id="{8461EB0A-77E7-46D9-B22E-9CC04AF20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E082D-6C4E-4DEC-9F97-7D5DDE965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85077-0839-4080-96EA-A75406D9C263}" type="slidenum">
              <a:rPr lang="en-US" smtClean="0"/>
              <a:t>‹#›</a:t>
            </a:fld>
            <a:endParaRPr lang="en-US"/>
          </a:p>
        </p:txBody>
      </p:sp>
    </p:spTree>
    <p:extLst>
      <p:ext uri="{BB962C8B-B14F-4D97-AF65-F5344CB8AC3E}">
        <p14:creationId xmlns:p14="http://schemas.microsoft.com/office/powerpoint/2010/main" val="24449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oracletutorial.com/oracle-basics/oracle-select/" TargetMode="Externa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F429C5-EEF8-4826-8C4F-C6D77AE049EB}"/>
              </a:ext>
            </a:extLst>
          </p:cNvPr>
          <p:cNvSpPr>
            <a:spLocks noGrp="1"/>
          </p:cNvSpPr>
          <p:nvPr>
            <p:ph type="subTitle" idx="1"/>
          </p:nvPr>
        </p:nvSpPr>
        <p:spPr>
          <a:xfrm>
            <a:off x="1524000" y="2459038"/>
            <a:ext cx="9144000" cy="1655762"/>
          </a:xfrm>
        </p:spPr>
        <p:txBody>
          <a:bodyPr>
            <a:normAutofit/>
          </a:bodyPr>
          <a:lstStyle/>
          <a:p>
            <a:r>
              <a:rPr lang="en-US" sz="7200" b="1" dirty="0"/>
              <a:t>SQL COMMANDS</a:t>
            </a:r>
          </a:p>
        </p:txBody>
      </p:sp>
    </p:spTree>
    <p:extLst>
      <p:ext uri="{BB962C8B-B14F-4D97-AF65-F5344CB8AC3E}">
        <p14:creationId xmlns:p14="http://schemas.microsoft.com/office/powerpoint/2010/main" val="84467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8" name="Picture 7">
            <a:extLst>
              <a:ext uri="{FF2B5EF4-FFF2-40B4-BE49-F238E27FC236}">
                <a16:creationId xmlns:a16="http://schemas.microsoft.com/office/drawing/2014/main" id="{08B2C307-C7CA-41E9-86EF-1A0E0C959BC4}"/>
              </a:ext>
            </a:extLst>
          </p:cNvPr>
          <p:cNvPicPr>
            <a:picLocks noChangeAspect="1"/>
          </p:cNvPicPr>
          <p:nvPr/>
        </p:nvPicPr>
        <p:blipFill>
          <a:blip r:embed="rId3"/>
          <a:stretch>
            <a:fillRect/>
          </a:stretch>
        </p:blipFill>
        <p:spPr>
          <a:xfrm>
            <a:off x="0" y="312916"/>
            <a:ext cx="12101195" cy="5791001"/>
          </a:xfrm>
          <a:prstGeom prst="rect">
            <a:avLst/>
          </a:prstGeom>
        </p:spPr>
      </p:pic>
    </p:spTree>
    <p:extLst>
      <p:ext uri="{BB962C8B-B14F-4D97-AF65-F5344CB8AC3E}">
        <p14:creationId xmlns:p14="http://schemas.microsoft.com/office/powerpoint/2010/main" val="172410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5" name="Picture 4">
            <a:extLst>
              <a:ext uri="{FF2B5EF4-FFF2-40B4-BE49-F238E27FC236}">
                <a16:creationId xmlns:a16="http://schemas.microsoft.com/office/drawing/2014/main" id="{CFFF0137-78A1-4417-BD87-3F94BFF5FD40}"/>
              </a:ext>
            </a:extLst>
          </p:cNvPr>
          <p:cNvPicPr>
            <a:picLocks noChangeAspect="1"/>
          </p:cNvPicPr>
          <p:nvPr/>
        </p:nvPicPr>
        <p:blipFill>
          <a:blip r:embed="rId3"/>
          <a:stretch>
            <a:fillRect/>
          </a:stretch>
        </p:blipFill>
        <p:spPr>
          <a:xfrm>
            <a:off x="194520" y="279564"/>
            <a:ext cx="11940748" cy="6299365"/>
          </a:xfrm>
          <a:prstGeom prst="rect">
            <a:avLst/>
          </a:prstGeom>
        </p:spPr>
      </p:pic>
      <p:pic>
        <p:nvPicPr>
          <p:cNvPr id="10" name="Picture 9">
            <a:extLst>
              <a:ext uri="{FF2B5EF4-FFF2-40B4-BE49-F238E27FC236}">
                <a16:creationId xmlns:a16="http://schemas.microsoft.com/office/drawing/2014/main" id="{9061917D-E341-4560-89D9-A2C0708F7B21}"/>
              </a:ext>
            </a:extLst>
          </p:cNvPr>
          <p:cNvPicPr>
            <a:picLocks noChangeAspect="1"/>
          </p:cNvPicPr>
          <p:nvPr/>
        </p:nvPicPr>
        <p:blipFill>
          <a:blip r:embed="rId4"/>
          <a:stretch>
            <a:fillRect/>
          </a:stretch>
        </p:blipFill>
        <p:spPr>
          <a:xfrm>
            <a:off x="627536" y="1293732"/>
            <a:ext cx="3980090" cy="2849057"/>
          </a:xfrm>
          <a:prstGeom prst="rect">
            <a:avLst/>
          </a:prstGeom>
        </p:spPr>
      </p:pic>
      <p:pic>
        <p:nvPicPr>
          <p:cNvPr id="12" name="Picture 11">
            <a:extLst>
              <a:ext uri="{FF2B5EF4-FFF2-40B4-BE49-F238E27FC236}">
                <a16:creationId xmlns:a16="http://schemas.microsoft.com/office/drawing/2014/main" id="{09D8EFA6-F609-4D9F-8292-1D17C1546249}"/>
              </a:ext>
            </a:extLst>
          </p:cNvPr>
          <p:cNvPicPr>
            <a:picLocks noChangeAspect="1"/>
          </p:cNvPicPr>
          <p:nvPr/>
        </p:nvPicPr>
        <p:blipFill>
          <a:blip r:embed="rId5"/>
          <a:stretch>
            <a:fillRect/>
          </a:stretch>
        </p:blipFill>
        <p:spPr>
          <a:xfrm>
            <a:off x="627536" y="4200935"/>
            <a:ext cx="3988803" cy="2597690"/>
          </a:xfrm>
          <a:prstGeom prst="rect">
            <a:avLst/>
          </a:prstGeom>
        </p:spPr>
      </p:pic>
      <p:pic>
        <p:nvPicPr>
          <p:cNvPr id="3" name="Picture 2">
            <a:extLst>
              <a:ext uri="{FF2B5EF4-FFF2-40B4-BE49-F238E27FC236}">
                <a16:creationId xmlns:a16="http://schemas.microsoft.com/office/drawing/2014/main" id="{1EEF09FB-7622-4E9A-BA92-DC3AE9E5B5AF}"/>
              </a:ext>
            </a:extLst>
          </p:cNvPr>
          <p:cNvPicPr>
            <a:picLocks noChangeAspect="1"/>
          </p:cNvPicPr>
          <p:nvPr/>
        </p:nvPicPr>
        <p:blipFill>
          <a:blip r:embed="rId6"/>
          <a:stretch>
            <a:fillRect/>
          </a:stretch>
        </p:blipFill>
        <p:spPr>
          <a:xfrm>
            <a:off x="4772024" y="1295588"/>
            <a:ext cx="3279611" cy="1970126"/>
          </a:xfrm>
          <a:prstGeom prst="rect">
            <a:avLst/>
          </a:prstGeom>
        </p:spPr>
      </p:pic>
      <p:pic>
        <p:nvPicPr>
          <p:cNvPr id="6" name="Picture 5">
            <a:extLst>
              <a:ext uri="{FF2B5EF4-FFF2-40B4-BE49-F238E27FC236}">
                <a16:creationId xmlns:a16="http://schemas.microsoft.com/office/drawing/2014/main" id="{87DC0363-E62F-4C25-8B5A-B2A1FB2A4D58}"/>
              </a:ext>
            </a:extLst>
          </p:cNvPr>
          <p:cNvPicPr>
            <a:picLocks noChangeAspect="1"/>
          </p:cNvPicPr>
          <p:nvPr/>
        </p:nvPicPr>
        <p:blipFill>
          <a:blip r:embed="rId7"/>
          <a:stretch>
            <a:fillRect/>
          </a:stretch>
        </p:blipFill>
        <p:spPr>
          <a:xfrm>
            <a:off x="4767939" y="3477061"/>
            <a:ext cx="3288768" cy="840302"/>
          </a:xfrm>
          <a:prstGeom prst="rect">
            <a:avLst/>
          </a:prstGeom>
        </p:spPr>
      </p:pic>
      <p:pic>
        <p:nvPicPr>
          <p:cNvPr id="9" name="Picture 8">
            <a:extLst>
              <a:ext uri="{FF2B5EF4-FFF2-40B4-BE49-F238E27FC236}">
                <a16:creationId xmlns:a16="http://schemas.microsoft.com/office/drawing/2014/main" id="{16F55E8F-E251-4F0B-A453-894B7C9E1636}"/>
              </a:ext>
            </a:extLst>
          </p:cNvPr>
          <p:cNvPicPr>
            <a:picLocks noChangeAspect="1"/>
          </p:cNvPicPr>
          <p:nvPr/>
        </p:nvPicPr>
        <p:blipFill>
          <a:blip r:embed="rId8"/>
          <a:stretch>
            <a:fillRect/>
          </a:stretch>
        </p:blipFill>
        <p:spPr>
          <a:xfrm>
            <a:off x="4767939" y="4598743"/>
            <a:ext cx="3285123" cy="2011543"/>
          </a:xfrm>
          <a:prstGeom prst="rect">
            <a:avLst/>
          </a:prstGeom>
        </p:spPr>
      </p:pic>
      <p:pic>
        <p:nvPicPr>
          <p:cNvPr id="13" name="Picture 12">
            <a:extLst>
              <a:ext uri="{FF2B5EF4-FFF2-40B4-BE49-F238E27FC236}">
                <a16:creationId xmlns:a16="http://schemas.microsoft.com/office/drawing/2014/main" id="{087E1154-9C3B-4D2A-A17A-9AADABBA2430}"/>
              </a:ext>
            </a:extLst>
          </p:cNvPr>
          <p:cNvPicPr>
            <a:picLocks noChangeAspect="1"/>
          </p:cNvPicPr>
          <p:nvPr/>
        </p:nvPicPr>
        <p:blipFill>
          <a:blip r:embed="rId9"/>
          <a:stretch>
            <a:fillRect/>
          </a:stretch>
        </p:blipFill>
        <p:spPr>
          <a:xfrm>
            <a:off x="8392611" y="1302079"/>
            <a:ext cx="3291412" cy="1001734"/>
          </a:xfrm>
          <a:prstGeom prst="rect">
            <a:avLst/>
          </a:prstGeom>
        </p:spPr>
      </p:pic>
      <p:pic>
        <p:nvPicPr>
          <p:cNvPr id="15" name="Picture 14">
            <a:extLst>
              <a:ext uri="{FF2B5EF4-FFF2-40B4-BE49-F238E27FC236}">
                <a16:creationId xmlns:a16="http://schemas.microsoft.com/office/drawing/2014/main" id="{2403C084-9A2C-46CD-83FF-0605F536C1C2}"/>
              </a:ext>
            </a:extLst>
          </p:cNvPr>
          <p:cNvPicPr>
            <a:picLocks noChangeAspect="1"/>
          </p:cNvPicPr>
          <p:nvPr/>
        </p:nvPicPr>
        <p:blipFill>
          <a:blip r:embed="rId10"/>
          <a:stretch>
            <a:fillRect/>
          </a:stretch>
        </p:blipFill>
        <p:spPr>
          <a:xfrm>
            <a:off x="8392610" y="2552114"/>
            <a:ext cx="3279611" cy="1970126"/>
          </a:xfrm>
          <a:prstGeom prst="rect">
            <a:avLst/>
          </a:prstGeom>
        </p:spPr>
      </p:pic>
    </p:spTree>
    <p:extLst>
      <p:ext uri="{BB962C8B-B14F-4D97-AF65-F5344CB8AC3E}">
        <p14:creationId xmlns:p14="http://schemas.microsoft.com/office/powerpoint/2010/main" val="2946511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5E16-6945-42D2-BD27-098866CD83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529E6-A08B-44E8-B37C-0D2B80465A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a:blip r:embed="rId2"/>
          <a:stretch>
            <a:fillRect/>
          </a:stretch>
        </p:blipFill>
        <p:spPr>
          <a:xfrm>
            <a:off x="197316" y="365125"/>
            <a:ext cx="11797368" cy="5950156"/>
          </a:xfrm>
          <a:prstGeom prst="rect">
            <a:avLst/>
          </a:prstGeom>
        </p:spPr>
      </p:pic>
    </p:spTree>
    <p:extLst>
      <p:ext uri="{BB962C8B-B14F-4D97-AF65-F5344CB8AC3E}">
        <p14:creationId xmlns:p14="http://schemas.microsoft.com/office/powerpoint/2010/main" val="141222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rotWithShape="1">
          <a:blip r:embed="rId2"/>
          <a:srcRect b="83185"/>
          <a:stretch/>
        </p:blipFill>
        <p:spPr>
          <a:xfrm>
            <a:off x="197316" y="365125"/>
            <a:ext cx="11797368" cy="1000537"/>
          </a:xfrm>
          <a:prstGeom prst="rect">
            <a:avLst/>
          </a:prstGeom>
        </p:spPr>
      </p:pic>
      <p:pic>
        <p:nvPicPr>
          <p:cNvPr id="8" name="Picture 7">
            <a:extLst>
              <a:ext uri="{FF2B5EF4-FFF2-40B4-BE49-F238E27FC236}">
                <a16:creationId xmlns:a16="http://schemas.microsoft.com/office/drawing/2014/main" id="{75CBFD04-3D05-4A61-B855-2D47BA154CA8}"/>
              </a:ext>
            </a:extLst>
          </p:cNvPr>
          <p:cNvPicPr>
            <a:picLocks noChangeAspect="1"/>
          </p:cNvPicPr>
          <p:nvPr/>
        </p:nvPicPr>
        <p:blipFill>
          <a:blip r:embed="rId3"/>
          <a:stretch>
            <a:fillRect/>
          </a:stretch>
        </p:blipFill>
        <p:spPr>
          <a:xfrm>
            <a:off x="782658" y="1775547"/>
            <a:ext cx="10190142" cy="3607206"/>
          </a:xfrm>
          <a:prstGeom prst="rect">
            <a:avLst/>
          </a:prstGeom>
        </p:spPr>
      </p:pic>
    </p:spTree>
    <p:extLst>
      <p:ext uri="{BB962C8B-B14F-4D97-AF65-F5344CB8AC3E}">
        <p14:creationId xmlns:p14="http://schemas.microsoft.com/office/powerpoint/2010/main" val="3598906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rotWithShape="1">
          <a:blip r:embed="rId2"/>
          <a:srcRect b="83185"/>
          <a:stretch/>
        </p:blipFill>
        <p:spPr>
          <a:xfrm>
            <a:off x="197316" y="365125"/>
            <a:ext cx="11797368" cy="1000537"/>
          </a:xfrm>
          <a:prstGeom prst="rect">
            <a:avLst/>
          </a:prstGeom>
        </p:spPr>
      </p:pic>
      <p:pic>
        <p:nvPicPr>
          <p:cNvPr id="3" name="Picture 2">
            <a:extLst>
              <a:ext uri="{FF2B5EF4-FFF2-40B4-BE49-F238E27FC236}">
                <a16:creationId xmlns:a16="http://schemas.microsoft.com/office/drawing/2014/main" id="{1E16D7BF-3472-44B1-9D37-1481E3E4A3A0}"/>
              </a:ext>
            </a:extLst>
          </p:cNvPr>
          <p:cNvPicPr>
            <a:picLocks noChangeAspect="1"/>
          </p:cNvPicPr>
          <p:nvPr/>
        </p:nvPicPr>
        <p:blipFill>
          <a:blip r:embed="rId3"/>
          <a:stretch>
            <a:fillRect/>
          </a:stretch>
        </p:blipFill>
        <p:spPr>
          <a:xfrm>
            <a:off x="919657" y="1662174"/>
            <a:ext cx="4837129" cy="3016704"/>
          </a:xfrm>
          <a:prstGeom prst="rect">
            <a:avLst/>
          </a:prstGeom>
        </p:spPr>
      </p:pic>
      <p:pic>
        <p:nvPicPr>
          <p:cNvPr id="6" name="Picture 5">
            <a:extLst>
              <a:ext uri="{FF2B5EF4-FFF2-40B4-BE49-F238E27FC236}">
                <a16:creationId xmlns:a16="http://schemas.microsoft.com/office/drawing/2014/main" id="{99C185C7-2528-4CB3-BF42-63429BD50E3C}"/>
              </a:ext>
            </a:extLst>
          </p:cNvPr>
          <p:cNvPicPr>
            <a:picLocks noChangeAspect="1"/>
          </p:cNvPicPr>
          <p:nvPr/>
        </p:nvPicPr>
        <p:blipFill>
          <a:blip r:embed="rId4"/>
          <a:stretch>
            <a:fillRect/>
          </a:stretch>
        </p:blipFill>
        <p:spPr>
          <a:xfrm>
            <a:off x="919657" y="4933888"/>
            <a:ext cx="3854989" cy="968148"/>
          </a:xfrm>
          <a:prstGeom prst="rect">
            <a:avLst/>
          </a:prstGeom>
        </p:spPr>
      </p:pic>
      <p:pic>
        <p:nvPicPr>
          <p:cNvPr id="9" name="Picture 8">
            <a:extLst>
              <a:ext uri="{FF2B5EF4-FFF2-40B4-BE49-F238E27FC236}">
                <a16:creationId xmlns:a16="http://schemas.microsoft.com/office/drawing/2014/main" id="{33E8A4D1-ED7B-4D98-8EF3-999C9F1A9AE5}"/>
              </a:ext>
            </a:extLst>
          </p:cNvPr>
          <p:cNvPicPr>
            <a:picLocks noChangeAspect="1"/>
          </p:cNvPicPr>
          <p:nvPr/>
        </p:nvPicPr>
        <p:blipFill>
          <a:blip r:embed="rId5"/>
          <a:stretch>
            <a:fillRect/>
          </a:stretch>
        </p:blipFill>
        <p:spPr>
          <a:xfrm>
            <a:off x="6096000" y="1662174"/>
            <a:ext cx="4734025" cy="2375436"/>
          </a:xfrm>
          <a:prstGeom prst="rect">
            <a:avLst/>
          </a:prstGeom>
        </p:spPr>
      </p:pic>
      <p:pic>
        <p:nvPicPr>
          <p:cNvPr id="11" name="Picture 10">
            <a:extLst>
              <a:ext uri="{FF2B5EF4-FFF2-40B4-BE49-F238E27FC236}">
                <a16:creationId xmlns:a16="http://schemas.microsoft.com/office/drawing/2014/main" id="{DAEDED3F-9F07-4AAD-B097-042632E05928}"/>
              </a:ext>
            </a:extLst>
          </p:cNvPr>
          <p:cNvPicPr>
            <a:picLocks noChangeAspect="1"/>
          </p:cNvPicPr>
          <p:nvPr/>
        </p:nvPicPr>
        <p:blipFill>
          <a:blip r:embed="rId6"/>
          <a:stretch>
            <a:fillRect/>
          </a:stretch>
        </p:blipFill>
        <p:spPr>
          <a:xfrm>
            <a:off x="7825569" y="4586569"/>
            <a:ext cx="3004456" cy="1965682"/>
          </a:xfrm>
          <a:prstGeom prst="rect">
            <a:avLst/>
          </a:prstGeom>
        </p:spPr>
      </p:pic>
    </p:spTree>
    <p:extLst>
      <p:ext uri="{BB962C8B-B14F-4D97-AF65-F5344CB8AC3E}">
        <p14:creationId xmlns:p14="http://schemas.microsoft.com/office/powerpoint/2010/main" val="13821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5" name="Picture 4">
            <a:extLst>
              <a:ext uri="{FF2B5EF4-FFF2-40B4-BE49-F238E27FC236}">
                <a16:creationId xmlns:a16="http://schemas.microsoft.com/office/drawing/2014/main" id="{D0F4F9FD-7B57-4F82-92E5-C10CF3A314D7}"/>
              </a:ext>
            </a:extLst>
          </p:cNvPr>
          <p:cNvPicPr>
            <a:picLocks noChangeAspect="1"/>
          </p:cNvPicPr>
          <p:nvPr/>
        </p:nvPicPr>
        <p:blipFill>
          <a:blip r:embed="rId4"/>
          <a:stretch>
            <a:fillRect/>
          </a:stretch>
        </p:blipFill>
        <p:spPr>
          <a:xfrm>
            <a:off x="771525" y="1318160"/>
            <a:ext cx="11420475" cy="5381625"/>
          </a:xfrm>
          <a:prstGeom prst="rect">
            <a:avLst/>
          </a:prstGeom>
        </p:spPr>
      </p:pic>
    </p:spTree>
    <p:extLst>
      <p:ext uri="{BB962C8B-B14F-4D97-AF65-F5344CB8AC3E}">
        <p14:creationId xmlns:p14="http://schemas.microsoft.com/office/powerpoint/2010/main" val="318354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4" name="Picture 3">
            <a:extLst>
              <a:ext uri="{FF2B5EF4-FFF2-40B4-BE49-F238E27FC236}">
                <a16:creationId xmlns:a16="http://schemas.microsoft.com/office/drawing/2014/main" id="{AD12DC9C-744A-4B9F-8F3B-4B7791C8F4A0}"/>
              </a:ext>
            </a:extLst>
          </p:cNvPr>
          <p:cNvPicPr>
            <a:picLocks noChangeAspect="1"/>
          </p:cNvPicPr>
          <p:nvPr/>
        </p:nvPicPr>
        <p:blipFill rotWithShape="1">
          <a:blip r:embed="rId4"/>
          <a:srcRect b="79537"/>
          <a:stretch/>
        </p:blipFill>
        <p:spPr>
          <a:xfrm>
            <a:off x="422509" y="1101383"/>
            <a:ext cx="11078539" cy="1261808"/>
          </a:xfrm>
          <a:prstGeom prst="rect">
            <a:avLst/>
          </a:prstGeom>
        </p:spPr>
      </p:pic>
      <p:pic>
        <p:nvPicPr>
          <p:cNvPr id="5" name="Picture 4">
            <a:extLst>
              <a:ext uri="{FF2B5EF4-FFF2-40B4-BE49-F238E27FC236}">
                <a16:creationId xmlns:a16="http://schemas.microsoft.com/office/drawing/2014/main" id="{F9E41181-8F9E-438C-9456-9CFD5166F003}"/>
              </a:ext>
            </a:extLst>
          </p:cNvPr>
          <p:cNvPicPr>
            <a:picLocks noChangeAspect="1"/>
          </p:cNvPicPr>
          <p:nvPr/>
        </p:nvPicPr>
        <p:blipFill>
          <a:blip r:embed="rId5"/>
          <a:stretch>
            <a:fillRect/>
          </a:stretch>
        </p:blipFill>
        <p:spPr>
          <a:xfrm>
            <a:off x="690694" y="2839071"/>
            <a:ext cx="5405306" cy="3692357"/>
          </a:xfrm>
          <a:prstGeom prst="rect">
            <a:avLst/>
          </a:prstGeom>
        </p:spPr>
      </p:pic>
      <p:pic>
        <p:nvPicPr>
          <p:cNvPr id="6" name="Picture 5">
            <a:extLst>
              <a:ext uri="{FF2B5EF4-FFF2-40B4-BE49-F238E27FC236}">
                <a16:creationId xmlns:a16="http://schemas.microsoft.com/office/drawing/2014/main" id="{A6BE3B7F-E946-4306-8397-A14A1983C974}"/>
              </a:ext>
            </a:extLst>
          </p:cNvPr>
          <p:cNvPicPr>
            <a:picLocks noChangeAspect="1"/>
          </p:cNvPicPr>
          <p:nvPr/>
        </p:nvPicPr>
        <p:blipFill>
          <a:blip r:embed="rId6"/>
          <a:stretch>
            <a:fillRect/>
          </a:stretch>
        </p:blipFill>
        <p:spPr>
          <a:xfrm>
            <a:off x="6602873" y="2847977"/>
            <a:ext cx="5102927" cy="3683451"/>
          </a:xfrm>
          <a:prstGeom prst="rect">
            <a:avLst/>
          </a:prstGeom>
        </p:spPr>
      </p:pic>
    </p:spTree>
    <p:extLst>
      <p:ext uri="{BB962C8B-B14F-4D97-AF65-F5344CB8AC3E}">
        <p14:creationId xmlns:p14="http://schemas.microsoft.com/office/powerpoint/2010/main" val="428296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10" name="Picture 9">
            <a:extLst>
              <a:ext uri="{FF2B5EF4-FFF2-40B4-BE49-F238E27FC236}">
                <a16:creationId xmlns:a16="http://schemas.microsoft.com/office/drawing/2014/main" id="{EA41424F-F022-4801-936D-BE42A912372B}"/>
              </a:ext>
            </a:extLst>
          </p:cNvPr>
          <p:cNvPicPr>
            <a:picLocks noChangeAspect="1"/>
          </p:cNvPicPr>
          <p:nvPr/>
        </p:nvPicPr>
        <p:blipFill>
          <a:blip r:embed="rId4"/>
          <a:stretch>
            <a:fillRect/>
          </a:stretch>
        </p:blipFill>
        <p:spPr>
          <a:xfrm>
            <a:off x="656791" y="1414651"/>
            <a:ext cx="11027880" cy="1589806"/>
          </a:xfrm>
          <a:prstGeom prst="rect">
            <a:avLst/>
          </a:prstGeom>
        </p:spPr>
      </p:pic>
      <p:pic>
        <p:nvPicPr>
          <p:cNvPr id="12" name="Picture 11">
            <a:extLst>
              <a:ext uri="{FF2B5EF4-FFF2-40B4-BE49-F238E27FC236}">
                <a16:creationId xmlns:a16="http://schemas.microsoft.com/office/drawing/2014/main" id="{590F7A2F-5FB5-4B0D-943A-AD8C42A249C1}"/>
              </a:ext>
            </a:extLst>
          </p:cNvPr>
          <p:cNvPicPr>
            <a:picLocks noChangeAspect="1"/>
          </p:cNvPicPr>
          <p:nvPr/>
        </p:nvPicPr>
        <p:blipFill>
          <a:blip r:embed="rId5"/>
          <a:stretch>
            <a:fillRect/>
          </a:stretch>
        </p:blipFill>
        <p:spPr>
          <a:xfrm>
            <a:off x="901065" y="3112822"/>
            <a:ext cx="5838714" cy="2860465"/>
          </a:xfrm>
          <a:prstGeom prst="rect">
            <a:avLst/>
          </a:prstGeom>
        </p:spPr>
      </p:pic>
    </p:spTree>
    <p:extLst>
      <p:ext uri="{BB962C8B-B14F-4D97-AF65-F5344CB8AC3E}">
        <p14:creationId xmlns:p14="http://schemas.microsoft.com/office/powerpoint/2010/main" val="1675382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75013" y="316347"/>
            <a:ext cx="11198431" cy="6201194"/>
          </a:xfrm>
          <a:prstGeom prst="rect">
            <a:avLst/>
          </a:prstGeom>
        </p:spPr>
      </p:pic>
    </p:spTree>
    <p:extLst>
      <p:ext uri="{BB962C8B-B14F-4D97-AF65-F5344CB8AC3E}">
        <p14:creationId xmlns:p14="http://schemas.microsoft.com/office/powerpoint/2010/main" val="91911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50932" y="296883"/>
            <a:ext cx="11300837" cy="6270172"/>
          </a:xfrm>
          <a:prstGeom prst="rect">
            <a:avLst/>
          </a:prstGeom>
        </p:spPr>
      </p:pic>
    </p:spTree>
    <p:extLst>
      <p:ext uri="{BB962C8B-B14F-4D97-AF65-F5344CB8AC3E}">
        <p14:creationId xmlns:p14="http://schemas.microsoft.com/office/powerpoint/2010/main" val="34308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711FE7F1-F5D7-48B0-B6FD-6FB54585342F}"/>
              </a:ext>
            </a:extLst>
          </p:cNvPr>
          <p:cNvPicPr>
            <a:picLocks noChangeAspect="1"/>
          </p:cNvPicPr>
          <p:nvPr/>
        </p:nvPicPr>
        <p:blipFill rotWithShape="1">
          <a:blip r:embed="rId3"/>
          <a:srcRect r="592" b="1814"/>
          <a:stretch/>
        </p:blipFill>
        <p:spPr>
          <a:xfrm>
            <a:off x="0" y="584681"/>
            <a:ext cx="12192000" cy="6273319"/>
          </a:xfrm>
          <a:prstGeom prst="rect">
            <a:avLst/>
          </a:prstGeom>
        </p:spPr>
      </p:pic>
    </p:spTree>
    <p:extLst>
      <p:ext uri="{BB962C8B-B14F-4D97-AF65-F5344CB8AC3E}">
        <p14:creationId xmlns:p14="http://schemas.microsoft.com/office/powerpoint/2010/main" val="12248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15635" y="272694"/>
            <a:ext cx="11340935" cy="6301613"/>
          </a:xfrm>
          <a:prstGeom prst="rect">
            <a:avLst/>
          </a:prstGeom>
        </p:spPr>
      </p:pic>
    </p:spTree>
    <p:extLst>
      <p:ext uri="{BB962C8B-B14F-4D97-AF65-F5344CB8AC3E}">
        <p14:creationId xmlns:p14="http://schemas.microsoft.com/office/powerpoint/2010/main" val="1605176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86888" y="291335"/>
            <a:ext cx="11261380" cy="6299469"/>
          </a:xfrm>
          <a:prstGeom prst="rect">
            <a:avLst/>
          </a:prstGeom>
        </p:spPr>
      </p:pic>
    </p:spTree>
    <p:extLst>
      <p:ext uri="{BB962C8B-B14F-4D97-AF65-F5344CB8AC3E}">
        <p14:creationId xmlns:p14="http://schemas.microsoft.com/office/powerpoint/2010/main" val="70131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9F0AA444-6339-4689-9A1C-7F5D236C9F01}"/>
              </a:ext>
            </a:extLst>
          </p:cNvPr>
          <p:cNvPicPr>
            <a:picLocks noChangeAspect="1"/>
          </p:cNvPicPr>
          <p:nvPr/>
        </p:nvPicPr>
        <p:blipFill rotWithShape="1">
          <a:blip r:embed="rId3"/>
          <a:srcRect l="681"/>
          <a:stretch/>
        </p:blipFill>
        <p:spPr>
          <a:xfrm>
            <a:off x="83126" y="241610"/>
            <a:ext cx="12108873" cy="6374780"/>
          </a:xfrm>
          <a:prstGeom prst="rect">
            <a:avLst/>
          </a:prstGeom>
        </p:spPr>
      </p:pic>
      <p:pic>
        <p:nvPicPr>
          <p:cNvPr id="6" name="Picture 5">
            <a:extLst>
              <a:ext uri="{FF2B5EF4-FFF2-40B4-BE49-F238E27FC236}">
                <a16:creationId xmlns:a16="http://schemas.microsoft.com/office/drawing/2014/main" id="{53FF446A-3D99-455C-80C7-92C124C411A7}"/>
              </a:ext>
            </a:extLst>
          </p:cNvPr>
          <p:cNvPicPr>
            <a:picLocks noChangeAspect="1"/>
          </p:cNvPicPr>
          <p:nvPr/>
        </p:nvPicPr>
        <p:blipFill>
          <a:blip r:embed="rId4"/>
          <a:stretch>
            <a:fillRect/>
          </a:stretch>
        </p:blipFill>
        <p:spPr>
          <a:xfrm>
            <a:off x="5272644" y="1535256"/>
            <a:ext cx="6705600" cy="2457450"/>
          </a:xfrm>
          <a:prstGeom prst="rect">
            <a:avLst/>
          </a:prstGeom>
        </p:spPr>
      </p:pic>
    </p:spTree>
    <p:extLst>
      <p:ext uri="{BB962C8B-B14F-4D97-AF65-F5344CB8AC3E}">
        <p14:creationId xmlns:p14="http://schemas.microsoft.com/office/powerpoint/2010/main" val="356169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9" name="Picture 8">
            <a:extLst>
              <a:ext uri="{FF2B5EF4-FFF2-40B4-BE49-F238E27FC236}">
                <a16:creationId xmlns:a16="http://schemas.microsoft.com/office/drawing/2014/main" id="{1D277603-43AA-4C54-B35E-E7A23A019246}"/>
              </a:ext>
            </a:extLst>
          </p:cNvPr>
          <p:cNvPicPr>
            <a:picLocks noChangeAspect="1"/>
          </p:cNvPicPr>
          <p:nvPr/>
        </p:nvPicPr>
        <p:blipFill>
          <a:blip r:embed="rId3"/>
          <a:stretch>
            <a:fillRect/>
          </a:stretch>
        </p:blipFill>
        <p:spPr>
          <a:xfrm>
            <a:off x="0" y="0"/>
            <a:ext cx="12049125" cy="3019425"/>
          </a:xfrm>
          <a:prstGeom prst="rect">
            <a:avLst/>
          </a:prstGeom>
        </p:spPr>
      </p:pic>
      <p:pic>
        <p:nvPicPr>
          <p:cNvPr id="11" name="Picture 10">
            <a:extLst>
              <a:ext uri="{FF2B5EF4-FFF2-40B4-BE49-F238E27FC236}">
                <a16:creationId xmlns:a16="http://schemas.microsoft.com/office/drawing/2014/main" id="{1EDAD1BE-F78C-4235-A4ED-7821A900464F}"/>
              </a:ext>
            </a:extLst>
          </p:cNvPr>
          <p:cNvPicPr>
            <a:picLocks noChangeAspect="1"/>
          </p:cNvPicPr>
          <p:nvPr/>
        </p:nvPicPr>
        <p:blipFill>
          <a:blip r:embed="rId4"/>
          <a:stretch>
            <a:fillRect/>
          </a:stretch>
        </p:blipFill>
        <p:spPr>
          <a:xfrm>
            <a:off x="582200" y="3019424"/>
            <a:ext cx="5840666" cy="2573853"/>
          </a:xfrm>
          <a:prstGeom prst="rect">
            <a:avLst/>
          </a:prstGeom>
        </p:spPr>
      </p:pic>
    </p:spTree>
    <p:extLst>
      <p:ext uri="{BB962C8B-B14F-4D97-AF65-F5344CB8AC3E}">
        <p14:creationId xmlns:p14="http://schemas.microsoft.com/office/powerpoint/2010/main" val="2258052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56ECE26-2211-4C1B-AD0D-4401A4533D85}"/>
              </a:ext>
            </a:extLst>
          </p:cNvPr>
          <p:cNvPicPr>
            <a:picLocks noChangeAspect="1"/>
          </p:cNvPicPr>
          <p:nvPr/>
        </p:nvPicPr>
        <p:blipFill>
          <a:blip r:embed="rId3"/>
          <a:stretch>
            <a:fillRect/>
          </a:stretch>
        </p:blipFill>
        <p:spPr>
          <a:xfrm>
            <a:off x="0" y="486021"/>
            <a:ext cx="12145132" cy="2102798"/>
          </a:xfrm>
          <a:prstGeom prst="rect">
            <a:avLst/>
          </a:prstGeom>
        </p:spPr>
      </p:pic>
      <p:pic>
        <p:nvPicPr>
          <p:cNvPr id="5" name="Picture 4">
            <a:extLst>
              <a:ext uri="{FF2B5EF4-FFF2-40B4-BE49-F238E27FC236}">
                <a16:creationId xmlns:a16="http://schemas.microsoft.com/office/drawing/2014/main" id="{89A5648A-90F1-4185-BF19-00665C60298E}"/>
              </a:ext>
            </a:extLst>
          </p:cNvPr>
          <p:cNvPicPr>
            <a:picLocks noChangeAspect="1"/>
          </p:cNvPicPr>
          <p:nvPr/>
        </p:nvPicPr>
        <p:blipFill>
          <a:blip r:embed="rId4"/>
          <a:stretch>
            <a:fillRect/>
          </a:stretch>
        </p:blipFill>
        <p:spPr>
          <a:xfrm>
            <a:off x="479960" y="2858246"/>
            <a:ext cx="5499033" cy="2821872"/>
          </a:xfrm>
          <a:prstGeom prst="rect">
            <a:avLst/>
          </a:prstGeom>
        </p:spPr>
      </p:pic>
    </p:spTree>
    <p:extLst>
      <p:ext uri="{BB962C8B-B14F-4D97-AF65-F5344CB8AC3E}">
        <p14:creationId xmlns:p14="http://schemas.microsoft.com/office/powerpoint/2010/main" val="2714338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6CD37527-56EF-4F53-9FB1-89E727489FB6}"/>
              </a:ext>
            </a:extLst>
          </p:cNvPr>
          <p:cNvPicPr>
            <a:picLocks noChangeAspect="1"/>
          </p:cNvPicPr>
          <p:nvPr/>
        </p:nvPicPr>
        <p:blipFill>
          <a:blip r:embed="rId3"/>
          <a:stretch>
            <a:fillRect/>
          </a:stretch>
        </p:blipFill>
        <p:spPr>
          <a:xfrm>
            <a:off x="324717" y="412172"/>
            <a:ext cx="11542566" cy="2224149"/>
          </a:xfrm>
          <a:prstGeom prst="rect">
            <a:avLst/>
          </a:prstGeom>
        </p:spPr>
      </p:pic>
      <p:pic>
        <p:nvPicPr>
          <p:cNvPr id="8" name="Picture 7">
            <a:extLst>
              <a:ext uri="{FF2B5EF4-FFF2-40B4-BE49-F238E27FC236}">
                <a16:creationId xmlns:a16="http://schemas.microsoft.com/office/drawing/2014/main" id="{D50B0F80-5BE0-4EA5-831C-A00E457C8112}"/>
              </a:ext>
            </a:extLst>
          </p:cNvPr>
          <p:cNvPicPr>
            <a:picLocks noChangeAspect="1"/>
          </p:cNvPicPr>
          <p:nvPr/>
        </p:nvPicPr>
        <p:blipFill>
          <a:blip r:embed="rId4"/>
          <a:stretch>
            <a:fillRect/>
          </a:stretch>
        </p:blipFill>
        <p:spPr>
          <a:xfrm>
            <a:off x="692800" y="2963329"/>
            <a:ext cx="5361249" cy="1852664"/>
          </a:xfrm>
          <a:prstGeom prst="rect">
            <a:avLst/>
          </a:prstGeom>
        </p:spPr>
      </p:pic>
      <p:pic>
        <p:nvPicPr>
          <p:cNvPr id="10" name="Picture 9">
            <a:extLst>
              <a:ext uri="{FF2B5EF4-FFF2-40B4-BE49-F238E27FC236}">
                <a16:creationId xmlns:a16="http://schemas.microsoft.com/office/drawing/2014/main" id="{542D239F-79D6-4FD9-9816-0C0CD2C7AB93}"/>
              </a:ext>
            </a:extLst>
          </p:cNvPr>
          <p:cNvPicPr>
            <a:picLocks noChangeAspect="1"/>
          </p:cNvPicPr>
          <p:nvPr/>
        </p:nvPicPr>
        <p:blipFill>
          <a:blip r:embed="rId5"/>
          <a:stretch>
            <a:fillRect/>
          </a:stretch>
        </p:blipFill>
        <p:spPr>
          <a:xfrm>
            <a:off x="6344650" y="2963329"/>
            <a:ext cx="5482777" cy="2368692"/>
          </a:xfrm>
          <a:prstGeom prst="rect">
            <a:avLst/>
          </a:prstGeom>
        </p:spPr>
      </p:pic>
    </p:spTree>
    <p:extLst>
      <p:ext uri="{BB962C8B-B14F-4D97-AF65-F5344CB8AC3E}">
        <p14:creationId xmlns:p14="http://schemas.microsoft.com/office/powerpoint/2010/main" val="34522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373681" y="249382"/>
            <a:ext cx="11476697" cy="6377049"/>
          </a:xfrm>
          <a:prstGeom prst="rect">
            <a:avLst/>
          </a:prstGeom>
        </p:spPr>
      </p:pic>
    </p:spTree>
    <p:extLst>
      <p:ext uri="{BB962C8B-B14F-4D97-AF65-F5344CB8AC3E}">
        <p14:creationId xmlns:p14="http://schemas.microsoft.com/office/powerpoint/2010/main" val="349601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graphicFrame>
        <p:nvGraphicFramePr>
          <p:cNvPr id="2" name="Object 1">
            <a:extLst>
              <a:ext uri="{FF2B5EF4-FFF2-40B4-BE49-F238E27FC236}">
                <a16:creationId xmlns:a16="http://schemas.microsoft.com/office/drawing/2014/main" id="{2A7FEADB-E51A-48FC-8468-377AE50A984E}"/>
              </a:ext>
            </a:extLst>
          </p:cNvPr>
          <p:cNvGraphicFramePr>
            <a:graphicFrameLocks noChangeAspect="1"/>
          </p:cNvGraphicFramePr>
          <p:nvPr>
            <p:extLst>
              <p:ext uri="{D42A27DB-BD31-4B8C-83A1-F6EECF244321}">
                <p14:modId xmlns:p14="http://schemas.microsoft.com/office/powerpoint/2010/main" val="1196219653"/>
              </p:ext>
            </p:extLst>
          </p:nvPr>
        </p:nvGraphicFramePr>
        <p:xfrm>
          <a:off x="0" y="0"/>
          <a:ext cx="12189382" cy="3847605"/>
        </p:xfrm>
        <a:graphic>
          <a:graphicData uri="http://schemas.openxmlformats.org/presentationml/2006/ole">
            <mc:AlternateContent xmlns:mc="http://schemas.openxmlformats.org/markup-compatibility/2006">
              <mc:Choice xmlns:v="urn:schemas-microsoft-com:vml" Requires="v">
                <p:oleObj name="Bitmap Image" r:id="rId3" imgW="10953720" imgH="3457440" progId="Paint.Picture">
                  <p:embed/>
                </p:oleObj>
              </mc:Choice>
              <mc:Fallback>
                <p:oleObj name="Bitmap Image" r:id="rId3" imgW="10953720" imgH="3457440" progId="Paint.Picture">
                  <p:embed/>
                  <p:pic>
                    <p:nvPicPr>
                      <p:cNvPr id="0" name=""/>
                      <p:cNvPicPr/>
                      <p:nvPr/>
                    </p:nvPicPr>
                    <p:blipFill>
                      <a:blip r:embed="rId4"/>
                      <a:stretch>
                        <a:fillRect/>
                      </a:stretch>
                    </p:blipFill>
                    <p:spPr>
                      <a:xfrm>
                        <a:off x="0" y="0"/>
                        <a:ext cx="12189382" cy="384760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00029D2-23EC-4C2B-90C5-BCD1D315BA9E}"/>
              </a:ext>
            </a:extLst>
          </p:cNvPr>
          <p:cNvPicPr>
            <a:picLocks noChangeAspect="1"/>
          </p:cNvPicPr>
          <p:nvPr/>
        </p:nvPicPr>
        <p:blipFill>
          <a:blip r:embed="rId5"/>
          <a:stretch>
            <a:fillRect/>
          </a:stretch>
        </p:blipFill>
        <p:spPr>
          <a:xfrm>
            <a:off x="1726992" y="4015491"/>
            <a:ext cx="3545651" cy="2749689"/>
          </a:xfrm>
          <a:prstGeom prst="rect">
            <a:avLst/>
          </a:prstGeom>
        </p:spPr>
      </p:pic>
      <p:pic>
        <p:nvPicPr>
          <p:cNvPr id="8" name="Picture 7">
            <a:extLst>
              <a:ext uri="{FF2B5EF4-FFF2-40B4-BE49-F238E27FC236}">
                <a16:creationId xmlns:a16="http://schemas.microsoft.com/office/drawing/2014/main" id="{FF930CB6-F330-4389-8458-CCA67BDE1EEF}"/>
              </a:ext>
            </a:extLst>
          </p:cNvPr>
          <p:cNvPicPr>
            <a:picLocks noChangeAspect="1"/>
          </p:cNvPicPr>
          <p:nvPr/>
        </p:nvPicPr>
        <p:blipFill>
          <a:blip r:embed="rId6"/>
          <a:stretch>
            <a:fillRect/>
          </a:stretch>
        </p:blipFill>
        <p:spPr>
          <a:xfrm>
            <a:off x="6094691" y="4015491"/>
            <a:ext cx="3387802" cy="2749689"/>
          </a:xfrm>
          <a:prstGeom prst="rect">
            <a:avLst/>
          </a:prstGeom>
        </p:spPr>
      </p:pic>
    </p:spTree>
    <p:extLst>
      <p:ext uri="{BB962C8B-B14F-4D97-AF65-F5344CB8AC3E}">
        <p14:creationId xmlns:p14="http://schemas.microsoft.com/office/powerpoint/2010/main" val="58858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3748EF97-95C2-4203-888B-4E53C2E827B9}"/>
              </a:ext>
            </a:extLst>
          </p:cNvPr>
          <p:cNvPicPr>
            <a:picLocks noChangeAspect="1"/>
          </p:cNvPicPr>
          <p:nvPr/>
        </p:nvPicPr>
        <p:blipFill>
          <a:blip r:embed="rId3"/>
          <a:stretch>
            <a:fillRect/>
          </a:stretch>
        </p:blipFill>
        <p:spPr>
          <a:xfrm>
            <a:off x="0" y="-1"/>
            <a:ext cx="12205717" cy="3645725"/>
          </a:xfrm>
          <a:prstGeom prst="rect">
            <a:avLst/>
          </a:prstGeom>
        </p:spPr>
      </p:pic>
      <p:pic>
        <p:nvPicPr>
          <p:cNvPr id="6" name="Picture 5">
            <a:extLst>
              <a:ext uri="{FF2B5EF4-FFF2-40B4-BE49-F238E27FC236}">
                <a16:creationId xmlns:a16="http://schemas.microsoft.com/office/drawing/2014/main" id="{CF72DA7D-028C-43B1-AF57-C5B8872564EF}"/>
              </a:ext>
            </a:extLst>
          </p:cNvPr>
          <p:cNvPicPr>
            <a:picLocks noChangeAspect="1"/>
          </p:cNvPicPr>
          <p:nvPr/>
        </p:nvPicPr>
        <p:blipFill>
          <a:blip r:embed="rId4"/>
          <a:stretch>
            <a:fillRect/>
          </a:stretch>
        </p:blipFill>
        <p:spPr>
          <a:xfrm>
            <a:off x="437346" y="3828988"/>
            <a:ext cx="5467624" cy="2108674"/>
          </a:xfrm>
          <a:prstGeom prst="rect">
            <a:avLst/>
          </a:prstGeom>
        </p:spPr>
      </p:pic>
    </p:spTree>
    <p:extLst>
      <p:ext uri="{BB962C8B-B14F-4D97-AF65-F5344CB8AC3E}">
        <p14:creationId xmlns:p14="http://schemas.microsoft.com/office/powerpoint/2010/main" val="161440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p:cNvPicPr>
            <a:picLocks noChangeAspect="1"/>
          </p:cNvPicPr>
          <p:nvPr/>
        </p:nvPicPr>
        <p:blipFill>
          <a:blip r:embed="rId3"/>
          <a:stretch>
            <a:fillRect/>
          </a:stretch>
        </p:blipFill>
        <p:spPr>
          <a:xfrm>
            <a:off x="237506" y="148693"/>
            <a:ext cx="11526557" cy="6453988"/>
          </a:xfrm>
          <a:prstGeom prst="rect">
            <a:avLst/>
          </a:prstGeom>
        </p:spPr>
      </p:pic>
      <p:pic>
        <p:nvPicPr>
          <p:cNvPr id="4" name="Picture 3">
            <a:extLst>
              <a:ext uri="{FF2B5EF4-FFF2-40B4-BE49-F238E27FC236}">
                <a16:creationId xmlns:a16="http://schemas.microsoft.com/office/drawing/2014/main" id="{E030ECBA-1660-45B5-A925-0DCFC837F5F4}"/>
              </a:ext>
            </a:extLst>
          </p:cNvPr>
          <p:cNvPicPr>
            <a:picLocks noChangeAspect="1"/>
          </p:cNvPicPr>
          <p:nvPr/>
        </p:nvPicPr>
        <p:blipFill>
          <a:blip r:embed="rId4"/>
          <a:stretch>
            <a:fillRect/>
          </a:stretch>
        </p:blipFill>
        <p:spPr>
          <a:xfrm>
            <a:off x="6692240" y="1659267"/>
            <a:ext cx="5410200" cy="2066925"/>
          </a:xfrm>
          <a:prstGeom prst="rect">
            <a:avLst/>
          </a:prstGeom>
        </p:spPr>
      </p:pic>
    </p:spTree>
    <p:extLst>
      <p:ext uri="{BB962C8B-B14F-4D97-AF65-F5344CB8AC3E}">
        <p14:creationId xmlns:p14="http://schemas.microsoft.com/office/powerpoint/2010/main" val="343067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27FA-CDDD-4E9B-A1C7-6B91B0A3C2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422F88-3C79-41F7-937B-E6C924ADF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70781B-52CA-4D93-9325-97731E7E726B}"/>
              </a:ext>
            </a:extLst>
          </p:cNvPr>
          <p:cNvPicPr>
            <a:picLocks noChangeAspect="1"/>
          </p:cNvPicPr>
          <p:nvPr/>
        </p:nvPicPr>
        <p:blipFill>
          <a:blip r:embed="rId3"/>
          <a:stretch>
            <a:fillRect/>
          </a:stretch>
        </p:blipFill>
        <p:spPr>
          <a:xfrm>
            <a:off x="279517" y="0"/>
            <a:ext cx="11696400" cy="6858000"/>
          </a:xfrm>
          <a:prstGeom prst="rect">
            <a:avLst/>
          </a:prstGeom>
        </p:spPr>
      </p:pic>
    </p:spTree>
    <p:extLst>
      <p:ext uri="{BB962C8B-B14F-4D97-AF65-F5344CB8AC3E}">
        <p14:creationId xmlns:p14="http://schemas.microsoft.com/office/powerpoint/2010/main" val="3029726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5" name="Picture 4">
            <a:extLst>
              <a:ext uri="{FF2B5EF4-FFF2-40B4-BE49-F238E27FC236}">
                <a16:creationId xmlns:a16="http://schemas.microsoft.com/office/drawing/2014/main" id="{0BC4DD60-5B1C-4CCE-BE1E-B73E1A0FEE0F}"/>
              </a:ext>
            </a:extLst>
          </p:cNvPr>
          <p:cNvPicPr>
            <a:picLocks noChangeAspect="1"/>
          </p:cNvPicPr>
          <p:nvPr/>
        </p:nvPicPr>
        <p:blipFill>
          <a:blip r:embed="rId3"/>
          <a:stretch>
            <a:fillRect/>
          </a:stretch>
        </p:blipFill>
        <p:spPr>
          <a:xfrm>
            <a:off x="0" y="0"/>
            <a:ext cx="12020550" cy="1657350"/>
          </a:xfrm>
          <a:prstGeom prst="rect">
            <a:avLst/>
          </a:prstGeom>
        </p:spPr>
      </p:pic>
      <p:pic>
        <p:nvPicPr>
          <p:cNvPr id="8" name="Picture 7">
            <a:extLst>
              <a:ext uri="{FF2B5EF4-FFF2-40B4-BE49-F238E27FC236}">
                <a16:creationId xmlns:a16="http://schemas.microsoft.com/office/drawing/2014/main" id="{5A5675DF-C182-42F9-A845-3BD1FBF27101}"/>
              </a:ext>
            </a:extLst>
          </p:cNvPr>
          <p:cNvPicPr>
            <a:picLocks noChangeAspect="1"/>
          </p:cNvPicPr>
          <p:nvPr/>
        </p:nvPicPr>
        <p:blipFill>
          <a:blip r:embed="rId4"/>
          <a:stretch>
            <a:fillRect/>
          </a:stretch>
        </p:blipFill>
        <p:spPr>
          <a:xfrm>
            <a:off x="314078" y="1950831"/>
            <a:ext cx="6411834" cy="3618696"/>
          </a:xfrm>
          <a:prstGeom prst="rect">
            <a:avLst/>
          </a:prstGeom>
        </p:spPr>
      </p:pic>
      <p:pic>
        <p:nvPicPr>
          <p:cNvPr id="10" name="Picture 9">
            <a:extLst>
              <a:ext uri="{FF2B5EF4-FFF2-40B4-BE49-F238E27FC236}">
                <a16:creationId xmlns:a16="http://schemas.microsoft.com/office/drawing/2014/main" id="{F99D9C76-30A4-48D5-B7AD-48A3C0F1FC66}"/>
              </a:ext>
            </a:extLst>
          </p:cNvPr>
          <p:cNvPicPr>
            <a:picLocks noChangeAspect="1"/>
          </p:cNvPicPr>
          <p:nvPr/>
        </p:nvPicPr>
        <p:blipFill>
          <a:blip r:embed="rId5"/>
          <a:stretch>
            <a:fillRect/>
          </a:stretch>
        </p:blipFill>
        <p:spPr>
          <a:xfrm>
            <a:off x="6954735" y="1950831"/>
            <a:ext cx="4399824" cy="3618696"/>
          </a:xfrm>
          <a:prstGeom prst="rect">
            <a:avLst/>
          </a:prstGeom>
        </p:spPr>
      </p:pic>
    </p:spTree>
    <p:extLst>
      <p:ext uri="{BB962C8B-B14F-4D97-AF65-F5344CB8AC3E}">
        <p14:creationId xmlns:p14="http://schemas.microsoft.com/office/powerpoint/2010/main" val="409257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001E9AF-58CA-444B-8AE8-D55CCFCA6145}"/>
              </a:ext>
            </a:extLst>
          </p:cNvPr>
          <p:cNvPicPr>
            <a:picLocks noChangeAspect="1"/>
          </p:cNvPicPr>
          <p:nvPr/>
        </p:nvPicPr>
        <p:blipFill>
          <a:blip r:embed="rId3"/>
          <a:stretch>
            <a:fillRect/>
          </a:stretch>
        </p:blipFill>
        <p:spPr>
          <a:xfrm>
            <a:off x="76200" y="188397"/>
            <a:ext cx="12039600" cy="6267450"/>
          </a:xfrm>
          <a:prstGeom prst="rect">
            <a:avLst/>
          </a:prstGeom>
        </p:spPr>
      </p:pic>
    </p:spTree>
    <p:extLst>
      <p:ext uri="{BB962C8B-B14F-4D97-AF65-F5344CB8AC3E}">
        <p14:creationId xmlns:p14="http://schemas.microsoft.com/office/powerpoint/2010/main" val="2637826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001E9AF-58CA-444B-8AE8-D55CCFCA6145}"/>
              </a:ext>
            </a:extLst>
          </p:cNvPr>
          <p:cNvPicPr>
            <a:picLocks noChangeAspect="1"/>
          </p:cNvPicPr>
          <p:nvPr/>
        </p:nvPicPr>
        <p:blipFill rotWithShape="1">
          <a:blip r:embed="rId3"/>
          <a:srcRect b="82922"/>
          <a:stretch/>
        </p:blipFill>
        <p:spPr>
          <a:xfrm>
            <a:off x="76200" y="188397"/>
            <a:ext cx="12039600" cy="1070387"/>
          </a:xfrm>
          <a:prstGeom prst="rect">
            <a:avLst/>
          </a:prstGeom>
        </p:spPr>
      </p:pic>
      <p:pic>
        <p:nvPicPr>
          <p:cNvPr id="4" name="Picture 3">
            <a:extLst>
              <a:ext uri="{FF2B5EF4-FFF2-40B4-BE49-F238E27FC236}">
                <a16:creationId xmlns:a16="http://schemas.microsoft.com/office/drawing/2014/main" id="{8EF11560-9623-4643-AD21-E7B7D631A3F6}"/>
              </a:ext>
            </a:extLst>
          </p:cNvPr>
          <p:cNvPicPr>
            <a:picLocks noChangeAspect="1"/>
          </p:cNvPicPr>
          <p:nvPr/>
        </p:nvPicPr>
        <p:blipFill>
          <a:blip r:embed="rId4"/>
          <a:stretch>
            <a:fillRect/>
          </a:stretch>
        </p:blipFill>
        <p:spPr>
          <a:xfrm>
            <a:off x="586715" y="1715983"/>
            <a:ext cx="5321383" cy="4067299"/>
          </a:xfrm>
          <a:prstGeom prst="rect">
            <a:avLst/>
          </a:prstGeom>
        </p:spPr>
      </p:pic>
      <p:pic>
        <p:nvPicPr>
          <p:cNvPr id="6" name="Picture 5">
            <a:extLst>
              <a:ext uri="{FF2B5EF4-FFF2-40B4-BE49-F238E27FC236}">
                <a16:creationId xmlns:a16="http://schemas.microsoft.com/office/drawing/2014/main" id="{6267A570-EF70-4E0D-898A-21724137EB24}"/>
              </a:ext>
            </a:extLst>
          </p:cNvPr>
          <p:cNvPicPr>
            <a:picLocks noChangeAspect="1"/>
          </p:cNvPicPr>
          <p:nvPr/>
        </p:nvPicPr>
        <p:blipFill>
          <a:blip r:embed="rId5"/>
          <a:stretch>
            <a:fillRect/>
          </a:stretch>
        </p:blipFill>
        <p:spPr>
          <a:xfrm>
            <a:off x="6692733" y="1715983"/>
            <a:ext cx="4661067" cy="2464131"/>
          </a:xfrm>
          <a:prstGeom prst="rect">
            <a:avLst/>
          </a:prstGeom>
        </p:spPr>
      </p:pic>
    </p:spTree>
    <p:extLst>
      <p:ext uri="{BB962C8B-B14F-4D97-AF65-F5344CB8AC3E}">
        <p14:creationId xmlns:p14="http://schemas.microsoft.com/office/powerpoint/2010/main" val="2420290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graphicFrame>
        <p:nvGraphicFramePr>
          <p:cNvPr id="2" name="Object 1">
            <a:extLst>
              <a:ext uri="{FF2B5EF4-FFF2-40B4-BE49-F238E27FC236}">
                <a16:creationId xmlns:a16="http://schemas.microsoft.com/office/drawing/2014/main" id="{0885AB86-E00C-4860-B638-6FE8452F115B}"/>
              </a:ext>
            </a:extLst>
          </p:cNvPr>
          <p:cNvGraphicFramePr>
            <a:graphicFrameLocks noChangeAspect="1"/>
          </p:cNvGraphicFramePr>
          <p:nvPr>
            <p:extLst>
              <p:ext uri="{D42A27DB-BD31-4B8C-83A1-F6EECF244321}">
                <p14:modId xmlns:p14="http://schemas.microsoft.com/office/powerpoint/2010/main" val="461311559"/>
              </p:ext>
            </p:extLst>
          </p:nvPr>
        </p:nvGraphicFramePr>
        <p:xfrm>
          <a:off x="0" y="154379"/>
          <a:ext cx="12196328" cy="6703621"/>
        </p:xfrm>
        <a:graphic>
          <a:graphicData uri="http://schemas.openxmlformats.org/presentationml/2006/ole">
            <mc:AlternateContent xmlns:mc="http://schemas.openxmlformats.org/markup-compatibility/2006">
              <mc:Choice xmlns:v="urn:schemas-microsoft-com:vml" Requires="v">
                <p:oleObj name="Bitmap Image" r:id="rId3" imgW="11991960" imgH="6324480" progId="Paint.Picture">
                  <p:embed/>
                </p:oleObj>
              </mc:Choice>
              <mc:Fallback>
                <p:oleObj name="Bitmap Image" r:id="rId3" imgW="11991960" imgH="6324480" progId="Paint.Picture">
                  <p:embed/>
                  <p:pic>
                    <p:nvPicPr>
                      <p:cNvPr id="0" name=""/>
                      <p:cNvPicPr/>
                      <p:nvPr/>
                    </p:nvPicPr>
                    <p:blipFill>
                      <a:blip r:embed="rId4"/>
                      <a:stretch>
                        <a:fillRect/>
                      </a:stretch>
                    </p:blipFill>
                    <p:spPr>
                      <a:xfrm>
                        <a:off x="0" y="154379"/>
                        <a:ext cx="12196328" cy="6703621"/>
                      </a:xfrm>
                      <a:prstGeom prst="rect">
                        <a:avLst/>
                      </a:prstGeom>
                    </p:spPr>
                  </p:pic>
                </p:oleObj>
              </mc:Fallback>
            </mc:AlternateContent>
          </a:graphicData>
        </a:graphic>
      </p:graphicFrame>
    </p:spTree>
    <p:extLst>
      <p:ext uri="{BB962C8B-B14F-4D97-AF65-F5344CB8AC3E}">
        <p14:creationId xmlns:p14="http://schemas.microsoft.com/office/powerpoint/2010/main" val="89162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4A71BA01-E0A6-4F19-A66B-F8E403A78BC8}"/>
              </a:ext>
            </a:extLst>
          </p:cNvPr>
          <p:cNvPicPr>
            <a:picLocks noChangeAspect="1"/>
          </p:cNvPicPr>
          <p:nvPr/>
        </p:nvPicPr>
        <p:blipFill>
          <a:blip r:embed="rId3"/>
          <a:stretch>
            <a:fillRect/>
          </a:stretch>
        </p:blipFill>
        <p:spPr>
          <a:xfrm>
            <a:off x="234290" y="344384"/>
            <a:ext cx="11723420" cy="1531917"/>
          </a:xfrm>
          <a:prstGeom prst="rect">
            <a:avLst/>
          </a:prstGeom>
        </p:spPr>
      </p:pic>
      <p:pic>
        <p:nvPicPr>
          <p:cNvPr id="8" name="Picture 7">
            <a:extLst>
              <a:ext uri="{FF2B5EF4-FFF2-40B4-BE49-F238E27FC236}">
                <a16:creationId xmlns:a16="http://schemas.microsoft.com/office/drawing/2014/main" id="{3EB05B86-F988-453B-89E3-33F0B295B483}"/>
              </a:ext>
            </a:extLst>
          </p:cNvPr>
          <p:cNvPicPr>
            <a:picLocks noChangeAspect="1"/>
          </p:cNvPicPr>
          <p:nvPr/>
        </p:nvPicPr>
        <p:blipFill>
          <a:blip r:embed="rId4"/>
          <a:stretch>
            <a:fillRect/>
          </a:stretch>
        </p:blipFill>
        <p:spPr>
          <a:xfrm>
            <a:off x="5630390" y="1583728"/>
            <a:ext cx="6496792" cy="2837073"/>
          </a:xfrm>
          <a:prstGeom prst="rect">
            <a:avLst/>
          </a:prstGeom>
        </p:spPr>
      </p:pic>
      <p:sp>
        <p:nvSpPr>
          <p:cNvPr id="11" name="TextBox 10">
            <a:extLst>
              <a:ext uri="{FF2B5EF4-FFF2-40B4-BE49-F238E27FC236}">
                <a16:creationId xmlns:a16="http://schemas.microsoft.com/office/drawing/2014/main" id="{4AB525ED-5698-4241-91CA-639962FDCB0A}"/>
              </a:ext>
            </a:extLst>
          </p:cNvPr>
          <p:cNvSpPr txBox="1"/>
          <p:nvPr/>
        </p:nvSpPr>
        <p:spPr>
          <a:xfrm>
            <a:off x="403762" y="1583728"/>
            <a:ext cx="5057156" cy="5017527"/>
          </a:xfrm>
          <a:prstGeom prst="rect">
            <a:avLst/>
          </a:prstGeom>
          <a:noFill/>
        </p:spPr>
        <p:txBody>
          <a:bodyPr wrap="square">
            <a:spAutoFit/>
          </a:bodyPr>
          <a:lstStyle/>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The GROUP BY clause is used in a </a:t>
            </a:r>
            <a:r>
              <a:rPr lang="en-US" sz="2000" b="1" kern="1200" dirty="0">
                <a:effectLst/>
                <a:latin typeface="Calibri" panose="020F0502020204030204" pitchFamily="34" charset="0"/>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SELECT</a:t>
            </a: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 statement to group rows into a set of summary rows by values of columns or expressions. The GROUP BY clause returns one row per group.</a:t>
            </a:r>
          </a:p>
          <a:p>
            <a:pPr marL="0" marR="0" algn="just" eaLnBrk="0" fontAlgn="base" hangingPunct="0">
              <a:lnSpc>
                <a:spcPct val="107000"/>
              </a:lnSpc>
              <a:spcBef>
                <a:spcPts val="0"/>
              </a:spcBef>
              <a:spcAft>
                <a:spcPts val="0"/>
              </a:spcAft>
            </a:pPr>
            <a:endParaRPr lang="en-US" sz="2000" b="1" dirty="0">
              <a:effectLst/>
              <a:latin typeface="Calibri" panose="020F0502020204030204" pitchFamily="34" charset="0"/>
              <a:ea typeface="Calibri" panose="020F0502020204030204" pitchFamily="34" charset="0"/>
              <a:cs typeface="Mangal" panose="02040503050203030202" pitchFamily="18" charset="0"/>
            </a:endParaRPr>
          </a:p>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The GROUP BY clause is often used with aggregate functions such as AVG(), COUNT(), MAX(), MIN(), and SUM(). </a:t>
            </a:r>
          </a:p>
          <a:p>
            <a:pPr marL="0" marR="0" algn="just" eaLnBrk="0" fontAlgn="base" hangingPunct="0">
              <a:lnSpc>
                <a:spcPct val="107000"/>
              </a:lnSpc>
              <a:spcBef>
                <a:spcPts val="0"/>
              </a:spcBef>
              <a:spcAft>
                <a:spcPts val="0"/>
              </a:spcAft>
            </a:pPr>
            <a:endParaRPr lang="en-US" sz="2000" b="1" dirty="0">
              <a:latin typeface="Calibri" panose="020F0502020204030204" pitchFamily="34" charset="0"/>
              <a:ea typeface="Times New Roman" panose="02020603050405020304" pitchFamily="18" charset="0"/>
              <a:cs typeface="Calibri" panose="020F0502020204030204" pitchFamily="34" charset="0"/>
            </a:endParaRPr>
          </a:p>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In this case, the aggregate function returns the summary information per group. For example, given groups of products in several categories, the AVG() function returns the average price of products in each category</a:t>
            </a:r>
            <a:r>
              <a:rPr lang="en-US" sz="2000" kern="1200" dirty="0">
                <a:effectLst/>
                <a:latin typeface="Calibri" panose="020F0502020204030204" pitchFamily="34" charset="0"/>
                <a:ea typeface="Times New Roman" panose="02020603050405020304" pitchFamily="18"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037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FCEB-92AE-4715-B37B-E1609203B3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328E806-DEB4-492F-AA3E-3B4A79996AA0}"/>
              </a:ext>
            </a:extLst>
          </p:cNvPr>
          <p:cNvPicPr>
            <a:picLocks noChangeAspect="1"/>
          </p:cNvPicPr>
          <p:nvPr/>
        </p:nvPicPr>
        <p:blipFill>
          <a:blip r:embed="rId2"/>
          <a:stretch>
            <a:fillRect/>
          </a:stretch>
        </p:blipFill>
        <p:spPr>
          <a:xfrm>
            <a:off x="234290" y="344384"/>
            <a:ext cx="11723420" cy="1531917"/>
          </a:xfrm>
          <a:prstGeom prst="rect">
            <a:avLst/>
          </a:prstGeom>
        </p:spPr>
      </p:pic>
      <p:sp>
        <p:nvSpPr>
          <p:cNvPr id="6" name="TextBox 5">
            <a:extLst>
              <a:ext uri="{FF2B5EF4-FFF2-40B4-BE49-F238E27FC236}">
                <a16:creationId xmlns:a16="http://schemas.microsoft.com/office/drawing/2014/main" id="{7B0D2891-CBCC-408F-B65B-F963B6FD6B17}"/>
              </a:ext>
            </a:extLst>
          </p:cNvPr>
          <p:cNvSpPr txBox="1"/>
          <p:nvPr/>
        </p:nvSpPr>
        <p:spPr>
          <a:xfrm>
            <a:off x="673925" y="1635908"/>
            <a:ext cx="4717472" cy="865173"/>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Mangal" panose="02040503050203030202" pitchFamily="18" charset="0"/>
              </a:rPr>
              <a:t>Retrieve the minimum marks in batch1 and batch2 from CSE table.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8" name="Picture 7">
            <a:extLst>
              <a:ext uri="{FF2B5EF4-FFF2-40B4-BE49-F238E27FC236}">
                <a16:creationId xmlns:a16="http://schemas.microsoft.com/office/drawing/2014/main" id="{40AC2EE8-8B38-43AF-8515-1973DE68F054}"/>
              </a:ext>
            </a:extLst>
          </p:cNvPr>
          <p:cNvPicPr>
            <a:picLocks noChangeAspect="1"/>
          </p:cNvPicPr>
          <p:nvPr/>
        </p:nvPicPr>
        <p:blipFill>
          <a:blip r:embed="rId3"/>
          <a:stretch>
            <a:fillRect/>
          </a:stretch>
        </p:blipFill>
        <p:spPr>
          <a:xfrm>
            <a:off x="673925" y="3243346"/>
            <a:ext cx="4439084" cy="2492436"/>
          </a:xfrm>
          <a:prstGeom prst="rect">
            <a:avLst/>
          </a:prstGeom>
        </p:spPr>
      </p:pic>
      <p:pic>
        <p:nvPicPr>
          <p:cNvPr id="10" name="Picture 9">
            <a:extLst>
              <a:ext uri="{FF2B5EF4-FFF2-40B4-BE49-F238E27FC236}">
                <a16:creationId xmlns:a16="http://schemas.microsoft.com/office/drawing/2014/main" id="{D570B132-36FC-4F24-8297-D8D1F4CB52CD}"/>
              </a:ext>
            </a:extLst>
          </p:cNvPr>
          <p:cNvPicPr>
            <a:picLocks noChangeAspect="1"/>
          </p:cNvPicPr>
          <p:nvPr/>
        </p:nvPicPr>
        <p:blipFill>
          <a:blip r:embed="rId4"/>
          <a:stretch>
            <a:fillRect/>
          </a:stretch>
        </p:blipFill>
        <p:spPr>
          <a:xfrm>
            <a:off x="6713517" y="2700955"/>
            <a:ext cx="3136385" cy="3970960"/>
          </a:xfrm>
          <a:prstGeom prst="rect">
            <a:avLst/>
          </a:prstGeom>
        </p:spPr>
      </p:pic>
      <p:sp>
        <p:nvSpPr>
          <p:cNvPr id="12" name="TextBox 11">
            <a:extLst>
              <a:ext uri="{FF2B5EF4-FFF2-40B4-BE49-F238E27FC236}">
                <a16:creationId xmlns:a16="http://schemas.microsoft.com/office/drawing/2014/main" id="{F2BF6E58-268C-4AAD-A758-AA9038A01033}"/>
              </a:ext>
            </a:extLst>
          </p:cNvPr>
          <p:cNvSpPr txBox="1"/>
          <p:nvPr/>
        </p:nvSpPr>
        <p:spPr>
          <a:xfrm>
            <a:off x="6434942" y="1652175"/>
            <a:ext cx="5522768" cy="865173"/>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Mangal" panose="02040503050203030202" pitchFamily="18" charset="0"/>
              </a:rPr>
              <a:t>Retrieve the average marks area wise from CSE table in ascending order.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219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FCEB-92AE-4715-B37B-E1609203B3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328E806-DEB4-492F-AA3E-3B4A79996AA0}"/>
              </a:ext>
            </a:extLst>
          </p:cNvPr>
          <p:cNvPicPr>
            <a:picLocks noChangeAspect="1"/>
          </p:cNvPicPr>
          <p:nvPr/>
        </p:nvPicPr>
        <p:blipFill>
          <a:blip r:embed="rId2"/>
          <a:stretch>
            <a:fillRect/>
          </a:stretch>
        </p:blipFill>
        <p:spPr>
          <a:xfrm>
            <a:off x="234290" y="344384"/>
            <a:ext cx="11723420" cy="1531917"/>
          </a:xfrm>
          <a:prstGeom prst="rect">
            <a:avLst/>
          </a:prstGeom>
        </p:spPr>
      </p:pic>
      <p:sp>
        <p:nvSpPr>
          <p:cNvPr id="9" name="TextBox 8">
            <a:extLst>
              <a:ext uri="{FF2B5EF4-FFF2-40B4-BE49-F238E27FC236}">
                <a16:creationId xmlns:a16="http://schemas.microsoft.com/office/drawing/2014/main" id="{19650832-0DB7-4A54-A065-A0E406522D76}"/>
              </a:ext>
            </a:extLst>
          </p:cNvPr>
          <p:cNvSpPr txBox="1"/>
          <p:nvPr/>
        </p:nvSpPr>
        <p:spPr>
          <a:xfrm>
            <a:off x="662049" y="1711429"/>
            <a:ext cx="5109359" cy="1959960"/>
          </a:xfrm>
          <a:prstGeom prst="rect">
            <a:avLst/>
          </a:prstGeom>
          <a:noFill/>
        </p:spPr>
        <p:txBody>
          <a:bodyPr wrap="square">
            <a:spAutoFit/>
          </a:bodyPr>
          <a:lstStyle/>
          <a:p>
            <a:pPr marL="0" marR="0" algn="just">
              <a:lnSpc>
                <a:spcPct val="107000"/>
              </a:lnSpc>
              <a:spcBef>
                <a:spcPts val="0"/>
              </a:spcBef>
              <a:spcAft>
                <a:spcPts val="800"/>
              </a:spcAft>
            </a:pP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Group By multiple columns</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Group by multiple column is say for example,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GROUP BY column1, column2</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algn="just">
              <a:lnSpc>
                <a:spcPct val="107000"/>
              </a:lnSpc>
              <a:spcBef>
                <a:spcPts val="0"/>
              </a:spcBef>
              <a:spcAft>
                <a:spcPts val="800"/>
              </a:spcAft>
            </a:pP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This means to place all the rows with same values of both the columns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column1</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and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column2</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in one group. Consider the below query:</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a:extLst>
              <a:ext uri="{FF2B5EF4-FFF2-40B4-BE49-F238E27FC236}">
                <a16:creationId xmlns:a16="http://schemas.microsoft.com/office/drawing/2014/main" id="{A34C68EC-9C7B-4D8E-959E-1CBFDEF5F68D}"/>
              </a:ext>
            </a:extLst>
          </p:cNvPr>
          <p:cNvPicPr>
            <a:picLocks noChangeAspect="1"/>
          </p:cNvPicPr>
          <p:nvPr/>
        </p:nvPicPr>
        <p:blipFill>
          <a:blip r:embed="rId3"/>
          <a:stretch>
            <a:fillRect/>
          </a:stretch>
        </p:blipFill>
        <p:spPr>
          <a:xfrm>
            <a:off x="7046026" y="1690688"/>
            <a:ext cx="4033652" cy="4959182"/>
          </a:xfrm>
          <a:prstGeom prst="rect">
            <a:avLst/>
          </a:prstGeom>
        </p:spPr>
      </p:pic>
    </p:spTree>
    <p:extLst>
      <p:ext uri="{BB962C8B-B14F-4D97-AF65-F5344CB8AC3E}">
        <p14:creationId xmlns:p14="http://schemas.microsoft.com/office/powerpoint/2010/main" val="1595161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sp>
        <p:nvSpPr>
          <p:cNvPr id="10" name="TextBox 9">
            <a:extLst>
              <a:ext uri="{FF2B5EF4-FFF2-40B4-BE49-F238E27FC236}">
                <a16:creationId xmlns:a16="http://schemas.microsoft.com/office/drawing/2014/main" id="{4F3F9660-B8FE-43A7-9847-3BB9BE783514}"/>
              </a:ext>
            </a:extLst>
          </p:cNvPr>
          <p:cNvSpPr txBox="1"/>
          <p:nvPr/>
        </p:nvSpPr>
        <p:spPr>
          <a:xfrm>
            <a:off x="650175" y="1623990"/>
            <a:ext cx="6097978" cy="2050690"/>
          </a:xfrm>
          <a:prstGeom prst="rect">
            <a:avLst/>
          </a:prstGeom>
          <a:noFill/>
        </p:spPr>
        <p:txBody>
          <a:bodyPr wrap="square">
            <a:spAutoFit/>
          </a:bodyPr>
          <a:lstStyle/>
          <a:p>
            <a:pPr marL="0" marR="0" algn="just">
              <a:lnSpc>
                <a:spcPct val="107000"/>
              </a:lnSpc>
              <a:spcBef>
                <a:spcPts val="0"/>
              </a:spcBef>
              <a:spcAft>
                <a:spcPts val="800"/>
              </a:spcAft>
            </a:pPr>
            <a:r>
              <a:rPr lang="en-US" sz="2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HAVING clause is an optional clause of the SELECT statement. It is used to filter groups of rows returned by the GROUP BY clause. This is why the HAVING clause is usually used with the GROUP BY clause.</a:t>
            </a:r>
            <a:endParaRPr lang="en-US" sz="12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A8A20DEB-52EF-40D4-8E50-1BA910A4196F}"/>
              </a:ext>
            </a:extLst>
          </p:cNvPr>
          <p:cNvPicPr>
            <a:picLocks noChangeAspect="1"/>
          </p:cNvPicPr>
          <p:nvPr/>
        </p:nvPicPr>
        <p:blipFill>
          <a:blip r:embed="rId4"/>
          <a:stretch>
            <a:fillRect/>
          </a:stretch>
        </p:blipFill>
        <p:spPr>
          <a:xfrm>
            <a:off x="650175" y="3674680"/>
            <a:ext cx="2711037" cy="2936957"/>
          </a:xfrm>
          <a:prstGeom prst="rect">
            <a:avLst/>
          </a:prstGeom>
        </p:spPr>
      </p:pic>
      <p:pic>
        <p:nvPicPr>
          <p:cNvPr id="13" name="Picture 12">
            <a:extLst>
              <a:ext uri="{FF2B5EF4-FFF2-40B4-BE49-F238E27FC236}">
                <a16:creationId xmlns:a16="http://schemas.microsoft.com/office/drawing/2014/main" id="{02DAE2D1-167B-441F-BB8D-8E5AA4F90E54}"/>
              </a:ext>
            </a:extLst>
          </p:cNvPr>
          <p:cNvPicPr>
            <a:picLocks noChangeAspect="1"/>
          </p:cNvPicPr>
          <p:nvPr/>
        </p:nvPicPr>
        <p:blipFill>
          <a:blip r:embed="rId5"/>
          <a:stretch>
            <a:fillRect/>
          </a:stretch>
        </p:blipFill>
        <p:spPr>
          <a:xfrm>
            <a:off x="3835603" y="3428999"/>
            <a:ext cx="3674604" cy="2853047"/>
          </a:xfrm>
          <a:prstGeom prst="rect">
            <a:avLst/>
          </a:prstGeom>
        </p:spPr>
      </p:pic>
      <p:pic>
        <p:nvPicPr>
          <p:cNvPr id="15" name="Picture 14">
            <a:extLst>
              <a:ext uri="{FF2B5EF4-FFF2-40B4-BE49-F238E27FC236}">
                <a16:creationId xmlns:a16="http://schemas.microsoft.com/office/drawing/2014/main" id="{27F9C889-3093-41F6-B8DA-060E376313AA}"/>
              </a:ext>
            </a:extLst>
          </p:cNvPr>
          <p:cNvPicPr>
            <a:picLocks noChangeAspect="1"/>
          </p:cNvPicPr>
          <p:nvPr/>
        </p:nvPicPr>
        <p:blipFill>
          <a:blip r:embed="rId6"/>
          <a:stretch>
            <a:fillRect/>
          </a:stretch>
        </p:blipFill>
        <p:spPr>
          <a:xfrm>
            <a:off x="7674799" y="3428999"/>
            <a:ext cx="4134354" cy="2853046"/>
          </a:xfrm>
          <a:prstGeom prst="rect">
            <a:avLst/>
          </a:prstGeom>
        </p:spPr>
      </p:pic>
    </p:spTree>
    <p:extLst>
      <p:ext uri="{BB962C8B-B14F-4D97-AF65-F5344CB8AC3E}">
        <p14:creationId xmlns:p14="http://schemas.microsoft.com/office/powerpoint/2010/main" val="25880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pic>
        <p:nvPicPr>
          <p:cNvPr id="3" name="Picture 2">
            <a:extLst>
              <a:ext uri="{FF2B5EF4-FFF2-40B4-BE49-F238E27FC236}">
                <a16:creationId xmlns:a16="http://schemas.microsoft.com/office/drawing/2014/main" id="{52134A24-8BE2-44C3-B8C8-A0FDFE683F2B}"/>
              </a:ext>
            </a:extLst>
          </p:cNvPr>
          <p:cNvPicPr>
            <a:picLocks noChangeAspect="1"/>
          </p:cNvPicPr>
          <p:nvPr/>
        </p:nvPicPr>
        <p:blipFill>
          <a:blip r:embed="rId4"/>
          <a:stretch>
            <a:fillRect/>
          </a:stretch>
        </p:blipFill>
        <p:spPr>
          <a:xfrm>
            <a:off x="424233" y="1391578"/>
            <a:ext cx="6809748" cy="1874136"/>
          </a:xfrm>
          <a:prstGeom prst="rect">
            <a:avLst/>
          </a:prstGeom>
        </p:spPr>
      </p:pic>
      <p:pic>
        <p:nvPicPr>
          <p:cNvPr id="6" name="Picture 5">
            <a:extLst>
              <a:ext uri="{FF2B5EF4-FFF2-40B4-BE49-F238E27FC236}">
                <a16:creationId xmlns:a16="http://schemas.microsoft.com/office/drawing/2014/main" id="{C612F6FB-8AA1-4A18-A6F1-4A56AE9780D3}"/>
              </a:ext>
            </a:extLst>
          </p:cNvPr>
          <p:cNvPicPr>
            <a:picLocks noChangeAspect="1"/>
          </p:cNvPicPr>
          <p:nvPr/>
        </p:nvPicPr>
        <p:blipFill>
          <a:blip r:embed="rId5"/>
          <a:stretch>
            <a:fillRect/>
          </a:stretch>
        </p:blipFill>
        <p:spPr>
          <a:xfrm>
            <a:off x="590606" y="3265713"/>
            <a:ext cx="3416441" cy="2351315"/>
          </a:xfrm>
          <a:prstGeom prst="rect">
            <a:avLst/>
          </a:prstGeom>
        </p:spPr>
      </p:pic>
      <p:sp>
        <p:nvSpPr>
          <p:cNvPr id="12" name="TextBox 11">
            <a:extLst>
              <a:ext uri="{FF2B5EF4-FFF2-40B4-BE49-F238E27FC236}">
                <a16:creationId xmlns:a16="http://schemas.microsoft.com/office/drawing/2014/main" id="{9B38340B-0421-4E7A-8085-794F9F5F0AD5}"/>
              </a:ext>
            </a:extLst>
          </p:cNvPr>
          <p:cNvSpPr txBox="1"/>
          <p:nvPr/>
        </p:nvSpPr>
        <p:spPr>
          <a:xfrm>
            <a:off x="7233982" y="1495508"/>
            <a:ext cx="4656374" cy="5632311"/>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1. Write the query to get the department and department wise total(sum) salary from "</a:t>
            </a:r>
            <a:r>
              <a:rPr lang="en-US" b="1" dirty="0" err="1">
                <a:solidFill>
                  <a:srgbClr val="000000"/>
                </a:solidFill>
                <a:effectLst/>
                <a:latin typeface="Arial" panose="020B0604020202020204" pitchFamily="34" charset="0"/>
                <a:ea typeface="Times New Roman" panose="02020603050405020304" pitchFamily="18" charset="0"/>
              </a:rPr>
              <a:t>EmployeeDetail</a:t>
            </a:r>
            <a:r>
              <a:rPr lang="en-US" b="1" dirty="0">
                <a:solidFill>
                  <a:srgbClr val="000000"/>
                </a:solidFill>
                <a:effectLst/>
                <a:latin typeface="Arial" panose="020B0604020202020204" pitchFamily="34" charset="0"/>
                <a:ea typeface="Times New Roman" panose="02020603050405020304" pitchFamily="18" charset="0"/>
              </a:rPr>
              <a:t>" table.</a:t>
            </a:r>
            <a:br>
              <a:rPr lang="en-US" b="1" dirty="0">
                <a:solidFill>
                  <a:srgbClr val="000000"/>
                </a:solidFill>
                <a:effectLst/>
                <a:latin typeface="Arial" panose="020B0604020202020204" pitchFamily="34" charset="0"/>
                <a:ea typeface="Times New Roman" panose="02020603050405020304" pitchFamily="18" charset="0"/>
              </a:rPr>
            </a:br>
            <a:r>
              <a:rPr lang="en-US" b="1" dirty="0">
                <a:solidFill>
                  <a:srgbClr val="000000"/>
                </a:solidFill>
                <a:effectLst/>
                <a:latin typeface="Arial" panose="020B0604020202020204" pitchFamily="34" charset="0"/>
                <a:ea typeface="Times New Roman" panose="02020603050405020304" pitchFamily="18" charset="0"/>
              </a:rPr>
              <a:t>2. </a:t>
            </a:r>
            <a:r>
              <a:rPr lang="en-US" b="1" dirty="0">
                <a:solidFill>
                  <a:srgbClr val="000000"/>
                </a:solidFill>
                <a:latin typeface="Arial" panose="020B0604020202020204" pitchFamily="34" charset="0"/>
              </a:rPr>
              <a:t>Write the query to get the department and department wise total(sum) salary, display it in ascending order according to salary.</a:t>
            </a:r>
          </a:p>
          <a:p>
            <a:r>
              <a:rPr lang="en-US" b="1" dirty="0">
                <a:solidFill>
                  <a:srgbClr val="000000"/>
                </a:solidFill>
                <a:latin typeface="Arial" panose="020B0604020202020204" pitchFamily="34" charset="0"/>
              </a:rPr>
              <a:t>3. Write the query to get the department and department wise total(sum) salary, display it in descending order according to salary.</a:t>
            </a:r>
            <a:br>
              <a:rPr lang="en-US" b="1" dirty="0">
                <a:solidFill>
                  <a:srgbClr val="000000"/>
                </a:solidFill>
                <a:latin typeface="Arial" panose="020B0604020202020204" pitchFamily="34" charset="0"/>
              </a:rPr>
            </a:br>
            <a:r>
              <a:rPr lang="en-US" b="1" dirty="0">
                <a:solidFill>
                  <a:srgbClr val="000000"/>
                </a:solidFill>
                <a:latin typeface="Arial" panose="020B0604020202020204" pitchFamily="34" charset="0"/>
              </a:rPr>
              <a:t>4. Write the query to get the department, total no. of departments, total(sum) salary with respect to department from "</a:t>
            </a:r>
            <a:r>
              <a:rPr lang="en-US" b="1" dirty="0" err="1">
                <a:solidFill>
                  <a:srgbClr val="000000"/>
                </a:solidFill>
                <a:latin typeface="Arial" panose="020B0604020202020204" pitchFamily="34" charset="0"/>
              </a:rPr>
              <a:t>EmployeeDetail</a:t>
            </a:r>
            <a:r>
              <a:rPr lang="en-US" b="1" dirty="0">
                <a:solidFill>
                  <a:srgbClr val="000000"/>
                </a:solidFill>
                <a:latin typeface="Arial" panose="020B0604020202020204" pitchFamily="34" charset="0"/>
              </a:rPr>
              <a:t>" table.</a:t>
            </a:r>
            <a:br>
              <a:rPr lang="en-US" b="1" dirty="0">
                <a:solidFill>
                  <a:srgbClr val="000000"/>
                </a:solidFill>
                <a:latin typeface="Arial" panose="020B0604020202020204" pitchFamily="34" charset="0"/>
              </a:rPr>
            </a:br>
            <a:r>
              <a:rPr lang="en-US" b="1" dirty="0">
                <a:solidFill>
                  <a:srgbClr val="000000"/>
                </a:solidFill>
                <a:latin typeface="Arial" panose="020B0604020202020204" pitchFamily="34" charset="0"/>
              </a:rPr>
              <a:t>5. </a:t>
            </a:r>
            <a:r>
              <a:rPr lang="en-US" b="1" dirty="0">
                <a:solidFill>
                  <a:srgbClr val="000000"/>
                </a:solidFill>
                <a:effectLst/>
                <a:latin typeface="Arial" panose="020B0604020202020204" pitchFamily="34" charset="0"/>
                <a:ea typeface="Times New Roman" panose="02020603050405020304" pitchFamily="18" charset="0"/>
              </a:rPr>
              <a:t>Write down the query to fetch Project name assign to more than one Employee.</a:t>
            </a:r>
            <a:br>
              <a:rPr lang="en-US" b="1" dirty="0">
                <a:solidFill>
                  <a:srgbClr val="000000"/>
                </a:solidFill>
                <a:effectLst/>
                <a:latin typeface="Arial" panose="020B0604020202020204" pitchFamily="34" charset="0"/>
                <a:ea typeface="Times New Roman" panose="02020603050405020304" pitchFamily="18" charset="0"/>
              </a:rPr>
            </a:br>
            <a:br>
              <a:rPr lang="en-US" b="1" dirty="0">
                <a:solidFill>
                  <a:srgbClr val="000000"/>
                </a:solidFill>
                <a:latin typeface="Arial" panose="020B0604020202020204" pitchFamily="34" charset="0"/>
              </a:rPr>
            </a:br>
            <a:endParaRPr lang="en-US"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909563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sp>
        <p:nvSpPr>
          <p:cNvPr id="12" name="TextBox 11">
            <a:extLst>
              <a:ext uri="{FF2B5EF4-FFF2-40B4-BE49-F238E27FC236}">
                <a16:creationId xmlns:a16="http://schemas.microsoft.com/office/drawing/2014/main" id="{9B38340B-0421-4E7A-8085-794F9F5F0AD5}"/>
              </a:ext>
            </a:extLst>
          </p:cNvPr>
          <p:cNvSpPr txBox="1"/>
          <p:nvPr/>
        </p:nvSpPr>
        <p:spPr>
          <a:xfrm>
            <a:off x="7225601" y="3765493"/>
            <a:ext cx="4867334" cy="1200329"/>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Write down the query to fetch Project name assign to more than one Employee.</a:t>
            </a:r>
            <a:br>
              <a:rPr lang="en-US" b="1" dirty="0">
                <a:solidFill>
                  <a:srgbClr val="000000"/>
                </a:solidFill>
                <a:effectLst/>
                <a:latin typeface="Arial" panose="020B0604020202020204" pitchFamily="34" charset="0"/>
                <a:ea typeface="Times New Roman" panose="02020603050405020304" pitchFamily="18" charset="0"/>
              </a:rPr>
            </a:br>
            <a:br>
              <a:rPr lang="en-US" b="1" dirty="0">
                <a:solidFill>
                  <a:srgbClr val="000000"/>
                </a:solidFill>
                <a:latin typeface="Arial" panose="020B0604020202020204" pitchFamily="34" charset="0"/>
              </a:rPr>
            </a:br>
            <a:endParaRPr lang="en-US" b="1" dirty="0">
              <a:solidFill>
                <a:srgbClr val="000000"/>
              </a:solidFill>
              <a:latin typeface="Arial" panose="020B0604020202020204" pitchFamily="34" charset="0"/>
            </a:endParaRPr>
          </a:p>
        </p:txBody>
      </p:sp>
      <p:pic>
        <p:nvPicPr>
          <p:cNvPr id="4" name="Picture 3">
            <a:extLst>
              <a:ext uri="{FF2B5EF4-FFF2-40B4-BE49-F238E27FC236}">
                <a16:creationId xmlns:a16="http://schemas.microsoft.com/office/drawing/2014/main" id="{AF770741-843C-4B36-BF92-33EA2499E286}"/>
              </a:ext>
            </a:extLst>
          </p:cNvPr>
          <p:cNvPicPr>
            <a:picLocks noChangeAspect="1"/>
          </p:cNvPicPr>
          <p:nvPr/>
        </p:nvPicPr>
        <p:blipFill>
          <a:blip r:embed="rId4"/>
          <a:stretch>
            <a:fillRect/>
          </a:stretch>
        </p:blipFill>
        <p:spPr>
          <a:xfrm>
            <a:off x="425102" y="2168740"/>
            <a:ext cx="4775270" cy="786381"/>
          </a:xfrm>
          <a:prstGeom prst="rect">
            <a:avLst/>
          </a:prstGeom>
        </p:spPr>
      </p:pic>
      <p:sp>
        <p:nvSpPr>
          <p:cNvPr id="9" name="TextBox 8">
            <a:extLst>
              <a:ext uri="{FF2B5EF4-FFF2-40B4-BE49-F238E27FC236}">
                <a16:creationId xmlns:a16="http://schemas.microsoft.com/office/drawing/2014/main" id="{04FF0BB5-94D4-49D8-9E2D-CD3A41A170D4}"/>
              </a:ext>
            </a:extLst>
          </p:cNvPr>
          <p:cNvSpPr txBox="1"/>
          <p:nvPr/>
        </p:nvSpPr>
        <p:spPr>
          <a:xfrm>
            <a:off x="425102" y="1474012"/>
            <a:ext cx="6097978" cy="646331"/>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Write the query to get the department and department wise total(sum) salary from "</a:t>
            </a:r>
            <a:r>
              <a:rPr lang="en-US" b="1" dirty="0" err="1">
                <a:solidFill>
                  <a:srgbClr val="000000"/>
                </a:solidFill>
                <a:effectLst/>
                <a:latin typeface="Arial" panose="020B0604020202020204" pitchFamily="34" charset="0"/>
                <a:ea typeface="Times New Roman" panose="02020603050405020304" pitchFamily="18" charset="0"/>
              </a:rPr>
              <a:t>EmployeeDetail</a:t>
            </a:r>
            <a:r>
              <a:rPr lang="en-US" b="1" dirty="0">
                <a:solidFill>
                  <a:srgbClr val="000000"/>
                </a:solidFill>
                <a:effectLst/>
                <a:latin typeface="Arial" panose="020B0604020202020204" pitchFamily="34" charset="0"/>
                <a:ea typeface="Times New Roman" panose="02020603050405020304" pitchFamily="18" charset="0"/>
              </a:rPr>
              <a:t>" table.</a:t>
            </a:r>
          </a:p>
        </p:txBody>
      </p:sp>
      <p:sp>
        <p:nvSpPr>
          <p:cNvPr id="11" name="TextBox 10">
            <a:extLst>
              <a:ext uri="{FF2B5EF4-FFF2-40B4-BE49-F238E27FC236}">
                <a16:creationId xmlns:a16="http://schemas.microsoft.com/office/drawing/2014/main" id="{5E89E7D3-0331-4CE0-B76E-84101D438E69}"/>
              </a:ext>
            </a:extLst>
          </p:cNvPr>
          <p:cNvSpPr txBox="1"/>
          <p:nvPr/>
        </p:nvSpPr>
        <p:spPr>
          <a:xfrm>
            <a:off x="425102" y="3003517"/>
            <a:ext cx="6097978"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and department wise total(sum) salary, display it in ascending order according to salary.</a:t>
            </a:r>
          </a:p>
        </p:txBody>
      </p:sp>
      <p:pic>
        <p:nvPicPr>
          <p:cNvPr id="13" name="Picture 12">
            <a:extLst>
              <a:ext uri="{FF2B5EF4-FFF2-40B4-BE49-F238E27FC236}">
                <a16:creationId xmlns:a16="http://schemas.microsoft.com/office/drawing/2014/main" id="{28154BD0-5581-41AD-9121-5DC52617177A}"/>
              </a:ext>
            </a:extLst>
          </p:cNvPr>
          <p:cNvPicPr>
            <a:picLocks noChangeAspect="1"/>
          </p:cNvPicPr>
          <p:nvPr/>
        </p:nvPicPr>
        <p:blipFill>
          <a:blip r:embed="rId5"/>
          <a:stretch>
            <a:fillRect/>
          </a:stretch>
        </p:blipFill>
        <p:spPr>
          <a:xfrm>
            <a:off x="439104" y="3903993"/>
            <a:ext cx="4761268" cy="923330"/>
          </a:xfrm>
          <a:prstGeom prst="rect">
            <a:avLst/>
          </a:prstGeom>
        </p:spPr>
      </p:pic>
      <p:sp>
        <p:nvSpPr>
          <p:cNvPr id="15" name="TextBox 14">
            <a:extLst>
              <a:ext uri="{FF2B5EF4-FFF2-40B4-BE49-F238E27FC236}">
                <a16:creationId xmlns:a16="http://schemas.microsoft.com/office/drawing/2014/main" id="{601AC280-FC5E-480E-9BBE-18503D00B5F8}"/>
              </a:ext>
            </a:extLst>
          </p:cNvPr>
          <p:cNvSpPr txBox="1"/>
          <p:nvPr/>
        </p:nvSpPr>
        <p:spPr>
          <a:xfrm>
            <a:off x="425102" y="4839198"/>
            <a:ext cx="6633545"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and department wise total(sum) salary, display it in descending order according to salary.</a:t>
            </a:r>
          </a:p>
        </p:txBody>
      </p:sp>
      <p:pic>
        <p:nvPicPr>
          <p:cNvPr id="17" name="Picture 16">
            <a:extLst>
              <a:ext uri="{FF2B5EF4-FFF2-40B4-BE49-F238E27FC236}">
                <a16:creationId xmlns:a16="http://schemas.microsoft.com/office/drawing/2014/main" id="{38A3F159-C238-4451-A3CB-F0D37314AC9D}"/>
              </a:ext>
            </a:extLst>
          </p:cNvPr>
          <p:cNvPicPr>
            <a:picLocks noChangeAspect="1"/>
          </p:cNvPicPr>
          <p:nvPr/>
        </p:nvPicPr>
        <p:blipFill>
          <a:blip r:embed="rId6"/>
          <a:stretch>
            <a:fillRect/>
          </a:stretch>
        </p:blipFill>
        <p:spPr>
          <a:xfrm>
            <a:off x="439104" y="5774403"/>
            <a:ext cx="4761268" cy="923330"/>
          </a:xfrm>
          <a:prstGeom prst="rect">
            <a:avLst/>
          </a:prstGeom>
        </p:spPr>
      </p:pic>
      <p:sp>
        <p:nvSpPr>
          <p:cNvPr id="19" name="TextBox 18">
            <a:extLst>
              <a:ext uri="{FF2B5EF4-FFF2-40B4-BE49-F238E27FC236}">
                <a16:creationId xmlns:a16="http://schemas.microsoft.com/office/drawing/2014/main" id="{91687819-F874-479C-9FAF-3A3AB94DC5AE}"/>
              </a:ext>
            </a:extLst>
          </p:cNvPr>
          <p:cNvSpPr txBox="1"/>
          <p:nvPr/>
        </p:nvSpPr>
        <p:spPr>
          <a:xfrm>
            <a:off x="6646537" y="1474012"/>
            <a:ext cx="5344861"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total no. of departments, total(sum) salary with respect to department from "</a:t>
            </a:r>
            <a:r>
              <a:rPr lang="en-US" b="1" dirty="0" err="1">
                <a:solidFill>
                  <a:srgbClr val="000000"/>
                </a:solidFill>
                <a:latin typeface="Arial" panose="020B0604020202020204" pitchFamily="34" charset="0"/>
              </a:rPr>
              <a:t>EmployeeDetail</a:t>
            </a:r>
            <a:r>
              <a:rPr lang="en-US" b="1" dirty="0">
                <a:solidFill>
                  <a:srgbClr val="000000"/>
                </a:solidFill>
                <a:latin typeface="Arial" panose="020B0604020202020204" pitchFamily="34" charset="0"/>
              </a:rPr>
              <a:t>" table.</a:t>
            </a:r>
          </a:p>
        </p:txBody>
      </p:sp>
      <p:pic>
        <p:nvPicPr>
          <p:cNvPr id="21" name="Picture 20">
            <a:extLst>
              <a:ext uri="{FF2B5EF4-FFF2-40B4-BE49-F238E27FC236}">
                <a16:creationId xmlns:a16="http://schemas.microsoft.com/office/drawing/2014/main" id="{EF45FE02-BEEC-46B0-BE06-F48F45F4030E}"/>
              </a:ext>
            </a:extLst>
          </p:cNvPr>
          <p:cNvPicPr>
            <a:picLocks noChangeAspect="1"/>
          </p:cNvPicPr>
          <p:nvPr/>
        </p:nvPicPr>
        <p:blipFill>
          <a:blip r:embed="rId7"/>
          <a:stretch>
            <a:fillRect/>
          </a:stretch>
        </p:blipFill>
        <p:spPr>
          <a:xfrm>
            <a:off x="6702268" y="2492087"/>
            <a:ext cx="4099413" cy="973093"/>
          </a:xfrm>
          <a:prstGeom prst="rect">
            <a:avLst/>
          </a:prstGeom>
        </p:spPr>
      </p:pic>
      <p:pic>
        <p:nvPicPr>
          <p:cNvPr id="23" name="Picture 22">
            <a:extLst>
              <a:ext uri="{FF2B5EF4-FFF2-40B4-BE49-F238E27FC236}">
                <a16:creationId xmlns:a16="http://schemas.microsoft.com/office/drawing/2014/main" id="{4C27B3DF-D3E3-472B-B6D1-9869844E9BB2}"/>
              </a:ext>
            </a:extLst>
          </p:cNvPr>
          <p:cNvPicPr>
            <a:picLocks noChangeAspect="1"/>
          </p:cNvPicPr>
          <p:nvPr/>
        </p:nvPicPr>
        <p:blipFill>
          <a:blip r:embed="rId8"/>
          <a:stretch>
            <a:fillRect/>
          </a:stretch>
        </p:blipFill>
        <p:spPr>
          <a:xfrm>
            <a:off x="7273662" y="4580059"/>
            <a:ext cx="4274676" cy="923330"/>
          </a:xfrm>
          <a:prstGeom prst="rect">
            <a:avLst/>
          </a:prstGeom>
        </p:spPr>
      </p:pic>
    </p:spTree>
    <p:extLst>
      <p:ext uri="{BB962C8B-B14F-4D97-AF65-F5344CB8AC3E}">
        <p14:creationId xmlns:p14="http://schemas.microsoft.com/office/powerpoint/2010/main" val="281511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45C3712D-A1F5-43F2-88F0-83EAC3557797}"/>
              </a:ext>
            </a:extLst>
          </p:cNvPr>
          <p:cNvPicPr>
            <a:picLocks noChangeAspect="1"/>
          </p:cNvPicPr>
          <p:nvPr/>
        </p:nvPicPr>
        <p:blipFill>
          <a:blip r:embed="rId3"/>
          <a:stretch>
            <a:fillRect/>
          </a:stretch>
        </p:blipFill>
        <p:spPr>
          <a:xfrm>
            <a:off x="61912" y="304800"/>
            <a:ext cx="12068175" cy="6248400"/>
          </a:xfrm>
          <a:prstGeom prst="rect">
            <a:avLst/>
          </a:prstGeom>
        </p:spPr>
      </p:pic>
    </p:spTree>
    <p:extLst>
      <p:ext uri="{BB962C8B-B14F-4D97-AF65-F5344CB8AC3E}">
        <p14:creationId xmlns:p14="http://schemas.microsoft.com/office/powerpoint/2010/main" val="3188098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2359B-CCF6-427C-9095-59B6CF319A46}"/>
              </a:ext>
            </a:extLst>
          </p:cNvPr>
          <p:cNvPicPr>
            <a:picLocks noChangeAspect="1"/>
          </p:cNvPicPr>
          <p:nvPr/>
        </p:nvPicPr>
        <p:blipFill>
          <a:blip r:embed="rId3"/>
          <a:stretch>
            <a:fillRect/>
          </a:stretch>
        </p:blipFill>
        <p:spPr>
          <a:xfrm>
            <a:off x="314200" y="292306"/>
            <a:ext cx="11631767" cy="1465242"/>
          </a:xfrm>
          <a:prstGeom prst="rect">
            <a:avLst/>
          </a:prstGeom>
        </p:spPr>
      </p:pic>
      <p:sp>
        <p:nvSpPr>
          <p:cNvPr id="18" name="TextBox 17">
            <a:extLst>
              <a:ext uri="{FF2B5EF4-FFF2-40B4-BE49-F238E27FC236}">
                <a16:creationId xmlns:a16="http://schemas.microsoft.com/office/drawing/2014/main" id="{E3ACB929-032E-41BB-8630-12C3C9ACB6DC}"/>
              </a:ext>
            </a:extLst>
          </p:cNvPr>
          <p:cNvSpPr txBox="1"/>
          <p:nvPr/>
        </p:nvSpPr>
        <p:spPr>
          <a:xfrm>
            <a:off x="510639" y="1615044"/>
            <a:ext cx="5201392" cy="2862322"/>
          </a:xfrm>
          <a:prstGeom prst="rect">
            <a:avLst/>
          </a:prstGeom>
          <a:noFill/>
        </p:spPr>
        <p:txBody>
          <a:bodyPr wrap="square">
            <a:spAutoFit/>
          </a:bodyPr>
          <a:lstStyle/>
          <a:p>
            <a:pPr algn="just"/>
            <a:r>
              <a:rPr lang="en-US" b="1" dirty="0"/>
              <a:t>A subquery is a SELECT statement nested inside another statement such as SELECT, INSERT, UPDATE, or DELETE. Typically, you can use a subquery anywhere that you use an expression. </a:t>
            </a:r>
          </a:p>
          <a:p>
            <a:pPr algn="just"/>
            <a:r>
              <a:rPr lang="en-US" b="1" dirty="0"/>
              <a:t>Oracle allows a maximum nesting of 255 subquery levels in a WHERE clause. There is no limit for nesting subqueries expressed in a FROM clause. In practice, the limit of 255 levels is not really a limit at all because it is rare to encounter subqueries nested beyond three or four levels.</a:t>
            </a:r>
          </a:p>
        </p:txBody>
      </p:sp>
      <p:pic>
        <p:nvPicPr>
          <p:cNvPr id="14" name="Picture 13">
            <a:extLst>
              <a:ext uri="{FF2B5EF4-FFF2-40B4-BE49-F238E27FC236}">
                <a16:creationId xmlns:a16="http://schemas.microsoft.com/office/drawing/2014/main" id="{6BDF2BFD-44A3-405F-B0B3-9E0FDF1F4AF8}"/>
              </a:ext>
            </a:extLst>
          </p:cNvPr>
          <p:cNvPicPr>
            <a:picLocks noChangeAspect="1"/>
          </p:cNvPicPr>
          <p:nvPr/>
        </p:nvPicPr>
        <p:blipFill>
          <a:blip r:embed="rId4"/>
          <a:stretch>
            <a:fillRect/>
          </a:stretch>
        </p:blipFill>
        <p:spPr>
          <a:xfrm>
            <a:off x="6130083" y="2142970"/>
            <a:ext cx="5716062" cy="2159640"/>
          </a:xfrm>
          <a:prstGeom prst="rect">
            <a:avLst/>
          </a:prstGeom>
        </p:spPr>
      </p:pic>
      <p:sp>
        <p:nvSpPr>
          <p:cNvPr id="22" name="TextBox 21">
            <a:extLst>
              <a:ext uri="{FF2B5EF4-FFF2-40B4-BE49-F238E27FC236}">
                <a16:creationId xmlns:a16="http://schemas.microsoft.com/office/drawing/2014/main" id="{85BA5A55-243D-45D3-A1BA-E4075DEC50FD}"/>
              </a:ext>
            </a:extLst>
          </p:cNvPr>
          <p:cNvSpPr txBox="1"/>
          <p:nvPr/>
        </p:nvSpPr>
        <p:spPr>
          <a:xfrm>
            <a:off x="6094022" y="1557493"/>
            <a:ext cx="6097978" cy="400110"/>
          </a:xfrm>
          <a:prstGeom prst="rect">
            <a:avLst/>
          </a:prstGeom>
          <a:noFill/>
        </p:spPr>
        <p:txBody>
          <a:bodyPr wrap="square">
            <a:spAutoFit/>
          </a:bodyPr>
          <a:lstStyle/>
          <a:p>
            <a:pPr marL="30480" marR="30480" algn="just">
              <a:spcBef>
                <a:spcPts val="600"/>
              </a:spcBef>
              <a:spcAft>
                <a:spcPts val="720"/>
              </a:spcAft>
            </a:pPr>
            <a:r>
              <a:rPr lang="en-US" sz="2000" b="1" dirty="0">
                <a:effectLst/>
                <a:latin typeface="Calibri" panose="020F0502020204030204" pitchFamily="34" charset="0"/>
                <a:ea typeface="Times New Roman" panose="02020603050405020304" pitchFamily="18" charset="0"/>
              </a:rPr>
              <a:t>The complete syntax of a subquery is:</a:t>
            </a:r>
            <a:endParaRPr lang="en-US" sz="1200" dirty="0">
              <a:effectLst/>
              <a:latin typeface="Times New Roman" panose="02020603050405020304" pitchFamily="18" charset="0"/>
              <a:ea typeface="Times New Roman" panose="02020603050405020304" pitchFamily="18" charset="0"/>
            </a:endParaRPr>
          </a:p>
        </p:txBody>
      </p:sp>
      <p:pic>
        <p:nvPicPr>
          <p:cNvPr id="24" name="Picture 23">
            <a:extLst>
              <a:ext uri="{FF2B5EF4-FFF2-40B4-BE49-F238E27FC236}">
                <a16:creationId xmlns:a16="http://schemas.microsoft.com/office/drawing/2014/main" id="{AD009DC2-0FBB-46B5-B4B9-50A00A49FE16}"/>
              </a:ext>
            </a:extLst>
          </p:cNvPr>
          <p:cNvPicPr>
            <a:picLocks noChangeAspect="1"/>
          </p:cNvPicPr>
          <p:nvPr/>
        </p:nvPicPr>
        <p:blipFill>
          <a:blip r:embed="rId5"/>
          <a:stretch>
            <a:fillRect/>
          </a:stretch>
        </p:blipFill>
        <p:spPr>
          <a:xfrm>
            <a:off x="6094022" y="4771158"/>
            <a:ext cx="5376331" cy="1380259"/>
          </a:xfrm>
          <a:prstGeom prst="rect">
            <a:avLst/>
          </a:prstGeom>
        </p:spPr>
      </p:pic>
      <p:pic>
        <p:nvPicPr>
          <p:cNvPr id="26" name="Picture 25">
            <a:extLst>
              <a:ext uri="{FF2B5EF4-FFF2-40B4-BE49-F238E27FC236}">
                <a16:creationId xmlns:a16="http://schemas.microsoft.com/office/drawing/2014/main" id="{18DB28A3-E41B-4F3F-A2D8-AB9CF2DE3070}"/>
              </a:ext>
            </a:extLst>
          </p:cNvPr>
          <p:cNvPicPr>
            <a:picLocks noChangeAspect="1"/>
          </p:cNvPicPr>
          <p:nvPr/>
        </p:nvPicPr>
        <p:blipFill>
          <a:blip r:embed="rId6"/>
          <a:stretch>
            <a:fillRect/>
          </a:stretch>
        </p:blipFill>
        <p:spPr>
          <a:xfrm>
            <a:off x="510639" y="4771158"/>
            <a:ext cx="4907588" cy="1380259"/>
          </a:xfrm>
          <a:prstGeom prst="rect">
            <a:avLst/>
          </a:prstGeom>
        </p:spPr>
      </p:pic>
    </p:spTree>
    <p:extLst>
      <p:ext uri="{BB962C8B-B14F-4D97-AF65-F5344CB8AC3E}">
        <p14:creationId xmlns:p14="http://schemas.microsoft.com/office/powerpoint/2010/main" val="29466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5022E-AE6F-4534-BBC5-BE1BDF1BCF48}"/>
              </a:ext>
            </a:extLst>
          </p:cNvPr>
          <p:cNvPicPr>
            <a:picLocks noChangeAspect="1"/>
          </p:cNvPicPr>
          <p:nvPr/>
        </p:nvPicPr>
        <p:blipFill>
          <a:blip r:embed="rId2"/>
          <a:stretch>
            <a:fillRect/>
          </a:stretch>
        </p:blipFill>
        <p:spPr>
          <a:xfrm>
            <a:off x="314200" y="292306"/>
            <a:ext cx="11631767" cy="1465242"/>
          </a:xfrm>
          <a:prstGeom prst="rect">
            <a:avLst/>
          </a:prstGeom>
        </p:spPr>
      </p:pic>
      <p:pic>
        <p:nvPicPr>
          <p:cNvPr id="6" name="Picture 5">
            <a:extLst>
              <a:ext uri="{FF2B5EF4-FFF2-40B4-BE49-F238E27FC236}">
                <a16:creationId xmlns:a16="http://schemas.microsoft.com/office/drawing/2014/main" id="{FA78B155-16EB-4C93-8B4D-370FF81B9BD0}"/>
              </a:ext>
            </a:extLst>
          </p:cNvPr>
          <p:cNvPicPr>
            <a:picLocks noChangeAspect="1"/>
          </p:cNvPicPr>
          <p:nvPr/>
        </p:nvPicPr>
        <p:blipFill>
          <a:blip r:embed="rId3"/>
          <a:stretch>
            <a:fillRect/>
          </a:stretch>
        </p:blipFill>
        <p:spPr>
          <a:xfrm>
            <a:off x="462374" y="4440506"/>
            <a:ext cx="1802822" cy="1651536"/>
          </a:xfrm>
          <a:prstGeom prst="rect">
            <a:avLst/>
          </a:prstGeom>
        </p:spPr>
      </p:pic>
      <p:pic>
        <p:nvPicPr>
          <p:cNvPr id="8" name="Picture 7">
            <a:extLst>
              <a:ext uri="{FF2B5EF4-FFF2-40B4-BE49-F238E27FC236}">
                <a16:creationId xmlns:a16="http://schemas.microsoft.com/office/drawing/2014/main" id="{52747C15-2A67-4366-95A8-76E6D8868C30}"/>
              </a:ext>
            </a:extLst>
          </p:cNvPr>
          <p:cNvPicPr>
            <a:picLocks noChangeAspect="1"/>
          </p:cNvPicPr>
          <p:nvPr/>
        </p:nvPicPr>
        <p:blipFill>
          <a:blip r:embed="rId4"/>
          <a:stretch>
            <a:fillRect/>
          </a:stretch>
        </p:blipFill>
        <p:spPr>
          <a:xfrm>
            <a:off x="2430271" y="1442056"/>
            <a:ext cx="1876658" cy="1582555"/>
          </a:xfrm>
          <a:prstGeom prst="rect">
            <a:avLst/>
          </a:prstGeom>
        </p:spPr>
      </p:pic>
      <p:pic>
        <p:nvPicPr>
          <p:cNvPr id="12" name="Picture 11">
            <a:extLst>
              <a:ext uri="{FF2B5EF4-FFF2-40B4-BE49-F238E27FC236}">
                <a16:creationId xmlns:a16="http://schemas.microsoft.com/office/drawing/2014/main" id="{17155DF6-24DC-404A-846B-0BAE0DD864B2}"/>
              </a:ext>
            </a:extLst>
          </p:cNvPr>
          <p:cNvPicPr>
            <a:picLocks noChangeAspect="1"/>
          </p:cNvPicPr>
          <p:nvPr/>
        </p:nvPicPr>
        <p:blipFill>
          <a:blip r:embed="rId5"/>
          <a:stretch>
            <a:fillRect/>
          </a:stretch>
        </p:blipFill>
        <p:spPr>
          <a:xfrm>
            <a:off x="425347" y="1433604"/>
            <a:ext cx="1801576" cy="2889013"/>
          </a:xfrm>
          <a:prstGeom prst="rect">
            <a:avLst/>
          </a:prstGeom>
        </p:spPr>
      </p:pic>
      <p:sp>
        <p:nvSpPr>
          <p:cNvPr id="14" name="TextBox 13">
            <a:extLst>
              <a:ext uri="{FF2B5EF4-FFF2-40B4-BE49-F238E27FC236}">
                <a16:creationId xmlns:a16="http://schemas.microsoft.com/office/drawing/2014/main" id="{9CE7CF20-06CC-4B33-A2A0-365EB243DB98}"/>
              </a:ext>
            </a:extLst>
          </p:cNvPr>
          <p:cNvSpPr txBox="1"/>
          <p:nvPr/>
        </p:nvSpPr>
        <p:spPr>
          <a:xfrm>
            <a:off x="4381906" y="1433604"/>
            <a:ext cx="6329637"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living in the area same as ‘JSK’ is living. </a:t>
            </a:r>
          </a:p>
        </p:txBody>
      </p:sp>
      <p:sp>
        <p:nvSpPr>
          <p:cNvPr id="15" name="TextBox 14">
            <a:extLst>
              <a:ext uri="{FF2B5EF4-FFF2-40B4-BE49-F238E27FC236}">
                <a16:creationId xmlns:a16="http://schemas.microsoft.com/office/drawing/2014/main" id="{0D2FB35C-E43F-4A60-8F7B-934FE12E1268}"/>
              </a:ext>
            </a:extLst>
          </p:cNvPr>
          <p:cNvSpPr txBox="1"/>
          <p:nvPr/>
        </p:nvSpPr>
        <p:spPr>
          <a:xfrm>
            <a:off x="4381903" y="2369730"/>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being mentored by a mentor living in the area ANDHERI. </a:t>
            </a:r>
          </a:p>
        </p:txBody>
      </p:sp>
      <p:sp>
        <p:nvSpPr>
          <p:cNvPr id="18" name="TextBox 17">
            <a:extLst>
              <a:ext uri="{FF2B5EF4-FFF2-40B4-BE49-F238E27FC236}">
                <a16:creationId xmlns:a16="http://schemas.microsoft.com/office/drawing/2014/main" id="{F5DBD261-8E85-43C0-A8F8-A9D08972D451}"/>
              </a:ext>
            </a:extLst>
          </p:cNvPr>
          <p:cNvSpPr txBox="1"/>
          <p:nvPr/>
        </p:nvSpPr>
        <p:spPr>
          <a:xfrm>
            <a:off x="4381903" y="3373505"/>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details of mentors who are mentoring students born in 2004.</a:t>
            </a:r>
          </a:p>
        </p:txBody>
      </p:sp>
      <p:sp>
        <p:nvSpPr>
          <p:cNvPr id="19" name="TextBox 18">
            <a:extLst>
              <a:ext uri="{FF2B5EF4-FFF2-40B4-BE49-F238E27FC236}">
                <a16:creationId xmlns:a16="http://schemas.microsoft.com/office/drawing/2014/main" id="{9F463078-A8FC-4353-A3EF-B466637EC754}"/>
              </a:ext>
            </a:extLst>
          </p:cNvPr>
          <p:cNvSpPr txBox="1"/>
          <p:nvPr/>
        </p:nvSpPr>
        <p:spPr>
          <a:xfrm>
            <a:off x="4381903" y="4377280"/>
            <a:ext cx="6111923"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learning the course being taught by a mentor living in the area Thane. </a:t>
            </a:r>
          </a:p>
        </p:txBody>
      </p:sp>
      <p:sp>
        <p:nvSpPr>
          <p:cNvPr id="20" name="TextBox 19">
            <a:extLst>
              <a:ext uri="{FF2B5EF4-FFF2-40B4-BE49-F238E27FC236}">
                <a16:creationId xmlns:a16="http://schemas.microsoft.com/office/drawing/2014/main" id="{7FC21BEA-F46B-42FA-B013-BFECD75CF88E}"/>
              </a:ext>
            </a:extLst>
          </p:cNvPr>
          <p:cNvSpPr txBox="1"/>
          <p:nvPr/>
        </p:nvSpPr>
        <p:spPr>
          <a:xfrm>
            <a:off x="4381903" y="5658054"/>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learning the course being taught by  and mentored by same staff.</a:t>
            </a:r>
          </a:p>
        </p:txBody>
      </p:sp>
    </p:spTree>
    <p:extLst>
      <p:ext uri="{BB962C8B-B14F-4D97-AF65-F5344CB8AC3E}">
        <p14:creationId xmlns:p14="http://schemas.microsoft.com/office/powerpoint/2010/main" val="3968930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5022E-AE6F-4534-BBC5-BE1BDF1BCF48}"/>
              </a:ext>
            </a:extLst>
          </p:cNvPr>
          <p:cNvPicPr>
            <a:picLocks noChangeAspect="1"/>
          </p:cNvPicPr>
          <p:nvPr/>
        </p:nvPicPr>
        <p:blipFill>
          <a:blip r:embed="rId2"/>
          <a:stretch>
            <a:fillRect/>
          </a:stretch>
        </p:blipFill>
        <p:spPr>
          <a:xfrm>
            <a:off x="314200" y="292306"/>
            <a:ext cx="11631767" cy="1465242"/>
          </a:xfrm>
          <a:prstGeom prst="rect">
            <a:avLst/>
          </a:prstGeom>
        </p:spPr>
      </p:pic>
      <p:sp>
        <p:nvSpPr>
          <p:cNvPr id="14" name="TextBox 13">
            <a:extLst>
              <a:ext uri="{FF2B5EF4-FFF2-40B4-BE49-F238E27FC236}">
                <a16:creationId xmlns:a16="http://schemas.microsoft.com/office/drawing/2014/main" id="{9CE7CF20-06CC-4B33-A2A0-365EB243DB98}"/>
              </a:ext>
            </a:extLst>
          </p:cNvPr>
          <p:cNvSpPr txBox="1"/>
          <p:nvPr/>
        </p:nvSpPr>
        <p:spPr>
          <a:xfrm>
            <a:off x="314200" y="1409853"/>
            <a:ext cx="4198610"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living in the area same as ‘JSK’ is living. </a:t>
            </a:r>
          </a:p>
        </p:txBody>
      </p:sp>
      <p:pic>
        <p:nvPicPr>
          <p:cNvPr id="3" name="Picture 2">
            <a:extLst>
              <a:ext uri="{FF2B5EF4-FFF2-40B4-BE49-F238E27FC236}">
                <a16:creationId xmlns:a16="http://schemas.microsoft.com/office/drawing/2014/main" id="{B83B59CF-8188-4400-90F5-B2F1D275E628}"/>
              </a:ext>
            </a:extLst>
          </p:cNvPr>
          <p:cNvPicPr>
            <a:picLocks noChangeAspect="1"/>
          </p:cNvPicPr>
          <p:nvPr/>
        </p:nvPicPr>
        <p:blipFill>
          <a:blip r:embed="rId3"/>
          <a:stretch>
            <a:fillRect/>
          </a:stretch>
        </p:blipFill>
        <p:spPr>
          <a:xfrm>
            <a:off x="314200" y="2374980"/>
            <a:ext cx="5444063" cy="1001207"/>
          </a:xfrm>
          <a:prstGeom prst="rect">
            <a:avLst/>
          </a:prstGeom>
        </p:spPr>
      </p:pic>
      <p:pic>
        <p:nvPicPr>
          <p:cNvPr id="7" name="Picture 6">
            <a:extLst>
              <a:ext uri="{FF2B5EF4-FFF2-40B4-BE49-F238E27FC236}">
                <a16:creationId xmlns:a16="http://schemas.microsoft.com/office/drawing/2014/main" id="{E3B0B6BE-F537-4C13-BE9E-38FAAA8D7338}"/>
              </a:ext>
            </a:extLst>
          </p:cNvPr>
          <p:cNvPicPr>
            <a:picLocks noChangeAspect="1"/>
          </p:cNvPicPr>
          <p:nvPr/>
        </p:nvPicPr>
        <p:blipFill>
          <a:blip r:embed="rId4"/>
          <a:stretch>
            <a:fillRect/>
          </a:stretch>
        </p:blipFill>
        <p:spPr>
          <a:xfrm>
            <a:off x="3295470" y="5301810"/>
            <a:ext cx="3616860" cy="1263884"/>
          </a:xfrm>
          <a:prstGeom prst="rect">
            <a:avLst/>
          </a:prstGeom>
        </p:spPr>
      </p:pic>
      <p:sp>
        <p:nvSpPr>
          <p:cNvPr id="11" name="TextBox 10">
            <a:extLst>
              <a:ext uri="{FF2B5EF4-FFF2-40B4-BE49-F238E27FC236}">
                <a16:creationId xmlns:a16="http://schemas.microsoft.com/office/drawing/2014/main" id="{EEC82CC4-F430-4BFB-B4D4-5A7ED08792A4}"/>
              </a:ext>
            </a:extLst>
          </p:cNvPr>
          <p:cNvSpPr txBox="1"/>
          <p:nvPr/>
        </p:nvSpPr>
        <p:spPr>
          <a:xfrm>
            <a:off x="3295470" y="3966717"/>
            <a:ext cx="3744541" cy="1200329"/>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being mentored by a mentor living in the area ANDHERI. </a:t>
            </a:r>
          </a:p>
        </p:txBody>
      </p:sp>
      <p:pic>
        <p:nvPicPr>
          <p:cNvPr id="10" name="Picture 9">
            <a:extLst>
              <a:ext uri="{FF2B5EF4-FFF2-40B4-BE49-F238E27FC236}">
                <a16:creationId xmlns:a16="http://schemas.microsoft.com/office/drawing/2014/main" id="{E5583FB0-BAF4-47EB-8BB9-77FB462A1D7B}"/>
              </a:ext>
            </a:extLst>
          </p:cNvPr>
          <p:cNvPicPr>
            <a:picLocks noChangeAspect="1"/>
          </p:cNvPicPr>
          <p:nvPr/>
        </p:nvPicPr>
        <p:blipFill>
          <a:blip r:embed="rId5"/>
          <a:stretch>
            <a:fillRect/>
          </a:stretch>
        </p:blipFill>
        <p:spPr>
          <a:xfrm>
            <a:off x="6130083" y="2585389"/>
            <a:ext cx="5617308" cy="1028143"/>
          </a:xfrm>
          <a:prstGeom prst="rect">
            <a:avLst/>
          </a:prstGeom>
        </p:spPr>
      </p:pic>
      <p:sp>
        <p:nvSpPr>
          <p:cNvPr id="15" name="TextBox 14">
            <a:extLst>
              <a:ext uri="{FF2B5EF4-FFF2-40B4-BE49-F238E27FC236}">
                <a16:creationId xmlns:a16="http://schemas.microsoft.com/office/drawing/2014/main" id="{AA9EAF7C-A95B-4519-8D8B-AB49179B2250}"/>
              </a:ext>
            </a:extLst>
          </p:cNvPr>
          <p:cNvSpPr txBox="1"/>
          <p:nvPr/>
        </p:nvSpPr>
        <p:spPr>
          <a:xfrm>
            <a:off x="7679191" y="1504463"/>
            <a:ext cx="3744541"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details of mentors who are mentoring students born in 2004.</a:t>
            </a:r>
          </a:p>
        </p:txBody>
      </p:sp>
    </p:spTree>
    <p:extLst>
      <p:ext uri="{BB962C8B-B14F-4D97-AF65-F5344CB8AC3E}">
        <p14:creationId xmlns:p14="http://schemas.microsoft.com/office/powerpoint/2010/main" val="29805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3712D-A1F5-43F2-88F0-83EAC3557797}"/>
              </a:ext>
            </a:extLst>
          </p:cNvPr>
          <p:cNvPicPr>
            <a:picLocks noChangeAspect="1"/>
          </p:cNvPicPr>
          <p:nvPr/>
        </p:nvPicPr>
        <p:blipFill rotWithShape="1">
          <a:blip r:embed="rId3"/>
          <a:srcRect b="83402"/>
          <a:stretch/>
        </p:blipFill>
        <p:spPr>
          <a:xfrm>
            <a:off x="61912" y="304800"/>
            <a:ext cx="12068175" cy="1037112"/>
          </a:xfrm>
          <a:prstGeom prst="rect">
            <a:avLst/>
          </a:prstGeom>
        </p:spPr>
      </p:pic>
      <p:pic>
        <p:nvPicPr>
          <p:cNvPr id="4" name="Picture 3">
            <a:extLst>
              <a:ext uri="{FF2B5EF4-FFF2-40B4-BE49-F238E27FC236}">
                <a16:creationId xmlns:a16="http://schemas.microsoft.com/office/drawing/2014/main" id="{924DA3B1-17B9-4845-8C03-5684A9161633}"/>
              </a:ext>
            </a:extLst>
          </p:cNvPr>
          <p:cNvPicPr>
            <a:picLocks noChangeAspect="1"/>
          </p:cNvPicPr>
          <p:nvPr/>
        </p:nvPicPr>
        <p:blipFill>
          <a:blip r:embed="rId4"/>
          <a:stretch>
            <a:fillRect/>
          </a:stretch>
        </p:blipFill>
        <p:spPr>
          <a:xfrm>
            <a:off x="731520" y="1500375"/>
            <a:ext cx="5100898" cy="1682211"/>
          </a:xfrm>
          <a:prstGeom prst="rect">
            <a:avLst/>
          </a:prstGeom>
        </p:spPr>
      </p:pic>
      <p:pic>
        <p:nvPicPr>
          <p:cNvPr id="6" name="Picture 5">
            <a:extLst>
              <a:ext uri="{FF2B5EF4-FFF2-40B4-BE49-F238E27FC236}">
                <a16:creationId xmlns:a16="http://schemas.microsoft.com/office/drawing/2014/main" id="{2E163C98-E616-445B-BD45-3B8FF2CE4740}"/>
              </a:ext>
            </a:extLst>
          </p:cNvPr>
          <p:cNvPicPr>
            <a:picLocks noChangeAspect="1"/>
          </p:cNvPicPr>
          <p:nvPr/>
        </p:nvPicPr>
        <p:blipFill>
          <a:blip r:embed="rId5"/>
          <a:stretch>
            <a:fillRect/>
          </a:stretch>
        </p:blipFill>
        <p:spPr>
          <a:xfrm>
            <a:off x="6723844" y="1625992"/>
            <a:ext cx="4930642" cy="1430975"/>
          </a:xfrm>
          <a:prstGeom prst="rect">
            <a:avLst/>
          </a:prstGeom>
        </p:spPr>
      </p:pic>
      <p:pic>
        <p:nvPicPr>
          <p:cNvPr id="9" name="Picture 8">
            <a:extLst>
              <a:ext uri="{FF2B5EF4-FFF2-40B4-BE49-F238E27FC236}">
                <a16:creationId xmlns:a16="http://schemas.microsoft.com/office/drawing/2014/main" id="{A2350163-788E-49F1-AE34-36D3EA4075E3}"/>
              </a:ext>
            </a:extLst>
          </p:cNvPr>
          <p:cNvPicPr>
            <a:picLocks noChangeAspect="1"/>
          </p:cNvPicPr>
          <p:nvPr/>
        </p:nvPicPr>
        <p:blipFill>
          <a:blip r:embed="rId6"/>
          <a:stretch>
            <a:fillRect/>
          </a:stretch>
        </p:blipFill>
        <p:spPr>
          <a:xfrm>
            <a:off x="6723844" y="3341047"/>
            <a:ext cx="4984781" cy="1175656"/>
          </a:xfrm>
          <a:prstGeom prst="rect">
            <a:avLst/>
          </a:prstGeom>
        </p:spPr>
      </p:pic>
      <p:pic>
        <p:nvPicPr>
          <p:cNvPr id="11" name="Picture 10">
            <a:extLst>
              <a:ext uri="{FF2B5EF4-FFF2-40B4-BE49-F238E27FC236}">
                <a16:creationId xmlns:a16="http://schemas.microsoft.com/office/drawing/2014/main" id="{386CBD20-B20E-42D1-82E7-CF7E01AD59C1}"/>
              </a:ext>
            </a:extLst>
          </p:cNvPr>
          <p:cNvPicPr>
            <a:picLocks noChangeAspect="1"/>
          </p:cNvPicPr>
          <p:nvPr/>
        </p:nvPicPr>
        <p:blipFill>
          <a:blip r:embed="rId7"/>
          <a:stretch>
            <a:fillRect/>
          </a:stretch>
        </p:blipFill>
        <p:spPr>
          <a:xfrm>
            <a:off x="806729" y="3675415"/>
            <a:ext cx="4954321" cy="2036616"/>
          </a:xfrm>
          <a:prstGeom prst="rect">
            <a:avLst/>
          </a:prstGeom>
        </p:spPr>
      </p:pic>
    </p:spTree>
    <p:extLst>
      <p:ext uri="{BB962C8B-B14F-4D97-AF65-F5344CB8AC3E}">
        <p14:creationId xmlns:p14="http://schemas.microsoft.com/office/powerpoint/2010/main" val="117395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104A7628-3A87-470C-9165-34ABBBD9FC62}"/>
              </a:ext>
            </a:extLst>
          </p:cNvPr>
          <p:cNvPicPr>
            <a:picLocks noChangeAspect="1"/>
          </p:cNvPicPr>
          <p:nvPr/>
        </p:nvPicPr>
        <p:blipFill rotWithShape="1">
          <a:blip r:embed="rId3"/>
          <a:srcRect b="83402"/>
          <a:stretch/>
        </p:blipFill>
        <p:spPr>
          <a:xfrm>
            <a:off x="61912" y="197922"/>
            <a:ext cx="12068175" cy="1037112"/>
          </a:xfrm>
          <a:prstGeom prst="rect">
            <a:avLst/>
          </a:prstGeom>
        </p:spPr>
      </p:pic>
      <p:sp>
        <p:nvSpPr>
          <p:cNvPr id="5" name="TextBox 4">
            <a:extLst>
              <a:ext uri="{FF2B5EF4-FFF2-40B4-BE49-F238E27FC236}">
                <a16:creationId xmlns:a16="http://schemas.microsoft.com/office/drawing/2014/main" id="{268DFFDA-8E04-4891-9A51-C7AE870235B6}"/>
              </a:ext>
            </a:extLst>
          </p:cNvPr>
          <p:cNvSpPr txBox="1"/>
          <p:nvPr/>
        </p:nvSpPr>
        <p:spPr>
          <a:xfrm>
            <a:off x="400793" y="1405400"/>
            <a:ext cx="6415644" cy="1446550"/>
          </a:xfrm>
          <a:prstGeom prst="rect">
            <a:avLst/>
          </a:prstGeom>
          <a:noFill/>
        </p:spPr>
        <p:txBody>
          <a:bodyPr wrap="square">
            <a:spAutoFit/>
          </a:bodyPr>
          <a:lstStyle/>
          <a:p>
            <a:pPr algn="just"/>
            <a:r>
              <a:rPr lang="en-US" sz="2200" b="1" dirty="0">
                <a:solidFill>
                  <a:prstClr val="black"/>
                </a:solidFill>
                <a:latin typeface="Calibri" panose="020F0502020204030204"/>
              </a:rPr>
              <a:t>INSERT ALL statement is used to add multiple rows with a single INSERT statement. The rows can be inserted into one table or multiple tables using only one SQL command.</a:t>
            </a:r>
          </a:p>
        </p:txBody>
      </p:sp>
      <p:pic>
        <p:nvPicPr>
          <p:cNvPr id="6" name="Picture 5">
            <a:extLst>
              <a:ext uri="{FF2B5EF4-FFF2-40B4-BE49-F238E27FC236}">
                <a16:creationId xmlns:a16="http://schemas.microsoft.com/office/drawing/2014/main" id="{ABF0BDB5-8F74-4E49-A792-9FF38E32C061}"/>
              </a:ext>
            </a:extLst>
          </p:cNvPr>
          <p:cNvPicPr>
            <a:picLocks noChangeAspect="1"/>
          </p:cNvPicPr>
          <p:nvPr/>
        </p:nvPicPr>
        <p:blipFill>
          <a:blip r:embed="rId4"/>
          <a:stretch>
            <a:fillRect/>
          </a:stretch>
        </p:blipFill>
        <p:spPr>
          <a:xfrm>
            <a:off x="419099" y="2852375"/>
            <a:ext cx="7437539" cy="1762162"/>
          </a:xfrm>
          <a:prstGeom prst="rect">
            <a:avLst/>
          </a:prstGeom>
        </p:spPr>
      </p:pic>
      <p:pic>
        <p:nvPicPr>
          <p:cNvPr id="9" name="Picture 8">
            <a:extLst>
              <a:ext uri="{FF2B5EF4-FFF2-40B4-BE49-F238E27FC236}">
                <a16:creationId xmlns:a16="http://schemas.microsoft.com/office/drawing/2014/main" id="{457EF40E-5899-45F1-AE81-4EF40F0ABD48}"/>
              </a:ext>
            </a:extLst>
          </p:cNvPr>
          <p:cNvPicPr>
            <a:picLocks noChangeAspect="1"/>
          </p:cNvPicPr>
          <p:nvPr/>
        </p:nvPicPr>
        <p:blipFill>
          <a:blip r:embed="rId5"/>
          <a:stretch>
            <a:fillRect/>
          </a:stretch>
        </p:blipFill>
        <p:spPr>
          <a:xfrm>
            <a:off x="419099" y="4957300"/>
            <a:ext cx="7455708" cy="1300996"/>
          </a:xfrm>
          <a:prstGeom prst="rect">
            <a:avLst/>
          </a:prstGeom>
        </p:spPr>
      </p:pic>
      <p:pic>
        <p:nvPicPr>
          <p:cNvPr id="11" name="Picture 10">
            <a:extLst>
              <a:ext uri="{FF2B5EF4-FFF2-40B4-BE49-F238E27FC236}">
                <a16:creationId xmlns:a16="http://schemas.microsoft.com/office/drawing/2014/main" id="{B428DB98-3F4D-46AA-8E28-8E4588037910}"/>
              </a:ext>
            </a:extLst>
          </p:cNvPr>
          <p:cNvPicPr>
            <a:picLocks noChangeAspect="1"/>
          </p:cNvPicPr>
          <p:nvPr/>
        </p:nvPicPr>
        <p:blipFill>
          <a:blip r:embed="rId6"/>
          <a:stretch>
            <a:fillRect/>
          </a:stretch>
        </p:blipFill>
        <p:spPr>
          <a:xfrm>
            <a:off x="7985762" y="3834955"/>
            <a:ext cx="4062503" cy="2377759"/>
          </a:xfrm>
          <a:prstGeom prst="rect">
            <a:avLst/>
          </a:prstGeom>
        </p:spPr>
      </p:pic>
    </p:spTree>
    <p:extLst>
      <p:ext uri="{BB962C8B-B14F-4D97-AF65-F5344CB8AC3E}">
        <p14:creationId xmlns:p14="http://schemas.microsoft.com/office/powerpoint/2010/main" val="40763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A89AD492-0E3C-481E-A001-B3E94AEAAB61}"/>
              </a:ext>
            </a:extLst>
          </p:cNvPr>
          <p:cNvPicPr>
            <a:picLocks noChangeAspect="1"/>
          </p:cNvPicPr>
          <p:nvPr/>
        </p:nvPicPr>
        <p:blipFill rotWithShape="1">
          <a:blip r:embed="rId3"/>
          <a:srcRect l="561" t="1181"/>
          <a:stretch/>
        </p:blipFill>
        <p:spPr>
          <a:xfrm>
            <a:off x="190005" y="273132"/>
            <a:ext cx="11879008" cy="6081947"/>
          </a:xfrm>
          <a:prstGeom prst="rect">
            <a:avLst/>
          </a:prstGeom>
        </p:spPr>
      </p:pic>
    </p:spTree>
    <p:extLst>
      <p:ext uri="{BB962C8B-B14F-4D97-AF65-F5344CB8AC3E}">
        <p14:creationId xmlns:p14="http://schemas.microsoft.com/office/powerpoint/2010/main" val="250708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A89AD492-0E3C-481E-A001-B3E94AEAAB61}"/>
              </a:ext>
            </a:extLst>
          </p:cNvPr>
          <p:cNvPicPr>
            <a:picLocks noChangeAspect="1"/>
          </p:cNvPicPr>
          <p:nvPr/>
        </p:nvPicPr>
        <p:blipFill rotWithShape="1">
          <a:blip r:embed="rId3"/>
          <a:srcRect l="561" t="1181" b="81839"/>
          <a:stretch/>
        </p:blipFill>
        <p:spPr>
          <a:xfrm>
            <a:off x="190005" y="273132"/>
            <a:ext cx="11879008" cy="1045029"/>
          </a:xfrm>
          <a:prstGeom prst="rect">
            <a:avLst/>
          </a:prstGeom>
        </p:spPr>
      </p:pic>
      <p:pic>
        <p:nvPicPr>
          <p:cNvPr id="4" name="Picture 3">
            <a:extLst>
              <a:ext uri="{FF2B5EF4-FFF2-40B4-BE49-F238E27FC236}">
                <a16:creationId xmlns:a16="http://schemas.microsoft.com/office/drawing/2014/main" id="{4C51DADE-3E04-42C6-98AF-A72AFECBF1E6}"/>
              </a:ext>
            </a:extLst>
          </p:cNvPr>
          <p:cNvPicPr>
            <a:picLocks noChangeAspect="1"/>
          </p:cNvPicPr>
          <p:nvPr/>
        </p:nvPicPr>
        <p:blipFill>
          <a:blip r:embed="rId4"/>
          <a:stretch>
            <a:fillRect/>
          </a:stretch>
        </p:blipFill>
        <p:spPr>
          <a:xfrm>
            <a:off x="1292492" y="1318161"/>
            <a:ext cx="4268529" cy="5098102"/>
          </a:xfrm>
          <a:prstGeom prst="rect">
            <a:avLst/>
          </a:prstGeom>
        </p:spPr>
      </p:pic>
      <p:pic>
        <p:nvPicPr>
          <p:cNvPr id="6" name="Picture 5">
            <a:extLst>
              <a:ext uri="{FF2B5EF4-FFF2-40B4-BE49-F238E27FC236}">
                <a16:creationId xmlns:a16="http://schemas.microsoft.com/office/drawing/2014/main" id="{50EAF323-C14C-4808-A5E8-CEA848E82C7A}"/>
              </a:ext>
            </a:extLst>
          </p:cNvPr>
          <p:cNvPicPr>
            <a:picLocks noChangeAspect="1"/>
          </p:cNvPicPr>
          <p:nvPr/>
        </p:nvPicPr>
        <p:blipFill>
          <a:blip r:embed="rId5"/>
          <a:stretch>
            <a:fillRect/>
          </a:stretch>
        </p:blipFill>
        <p:spPr>
          <a:xfrm>
            <a:off x="6129509" y="1318161"/>
            <a:ext cx="4451440" cy="5098102"/>
          </a:xfrm>
          <a:prstGeom prst="rect">
            <a:avLst/>
          </a:prstGeom>
        </p:spPr>
      </p:pic>
    </p:spTree>
    <p:extLst>
      <p:ext uri="{BB962C8B-B14F-4D97-AF65-F5344CB8AC3E}">
        <p14:creationId xmlns:p14="http://schemas.microsoft.com/office/powerpoint/2010/main" val="304998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50757A01-4760-4A26-8467-B805292B9571}"/>
              </a:ext>
            </a:extLst>
          </p:cNvPr>
          <p:cNvPicPr>
            <a:picLocks noChangeAspect="1"/>
          </p:cNvPicPr>
          <p:nvPr/>
        </p:nvPicPr>
        <p:blipFill>
          <a:blip r:embed="rId3"/>
          <a:stretch>
            <a:fillRect/>
          </a:stretch>
        </p:blipFill>
        <p:spPr>
          <a:xfrm>
            <a:off x="112846" y="178921"/>
            <a:ext cx="11966307" cy="6176158"/>
          </a:xfrm>
          <a:prstGeom prst="rect">
            <a:avLst/>
          </a:prstGeom>
        </p:spPr>
      </p:pic>
    </p:spTree>
    <p:extLst>
      <p:ext uri="{BB962C8B-B14F-4D97-AF65-F5344CB8AC3E}">
        <p14:creationId xmlns:p14="http://schemas.microsoft.com/office/powerpoint/2010/main" val="2159656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197B812EAD2E74D958C70E3944E9CA3" ma:contentTypeVersion="2" ma:contentTypeDescription="Create a new document." ma:contentTypeScope="" ma:versionID="476c68c69262c95b975fe8de5b824441">
  <xsd:schema xmlns:xsd="http://www.w3.org/2001/XMLSchema" xmlns:xs="http://www.w3.org/2001/XMLSchema" xmlns:p="http://schemas.microsoft.com/office/2006/metadata/properties" xmlns:ns2="44866d52-1584-4d38-9e3d-4a676753bb1f" targetNamespace="http://schemas.microsoft.com/office/2006/metadata/properties" ma:root="true" ma:fieldsID="d992bf5b52c343ba492f4190894d6ae8" ns2:_="">
    <xsd:import namespace="44866d52-1584-4d38-9e3d-4a676753bb1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66d52-1584-4d38-9e3d-4a676753bb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6968883-A634-4904-BBBB-49B10EBBFD90}">
  <ds:schemaRefs>
    <ds:schemaRef ds:uri="http://schemas.microsoft.com/sharepoint/v3/contenttype/forms"/>
  </ds:schemaRefs>
</ds:datastoreItem>
</file>

<file path=customXml/itemProps2.xml><?xml version="1.0" encoding="utf-8"?>
<ds:datastoreItem xmlns:ds="http://schemas.openxmlformats.org/officeDocument/2006/customXml" ds:itemID="{19D68640-FD03-497C-AC9C-363F095DF3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66d52-1584-4d38-9e3d-4a676753b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264AB5-58CF-4E01-9C51-A907C54DCEB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2582</TotalTime>
  <Words>2757</Words>
  <Application>Microsoft Office PowerPoint</Application>
  <PresentationFormat>Widescreen</PresentationFormat>
  <Paragraphs>182</Paragraphs>
  <Slides>42</Slides>
  <Notes>34</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shubhada Masurkar</dc:creator>
  <cp:lastModifiedBy>shubhada Masurkar</cp:lastModifiedBy>
  <cp:revision>113</cp:revision>
  <dcterms:created xsi:type="dcterms:W3CDTF">2021-04-07T08:45:16Z</dcterms:created>
  <dcterms:modified xsi:type="dcterms:W3CDTF">2023-05-19T11:12:53Z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0x010100E197B812EAD2E74D958C70E3944E9CA3</vt:lpwstr>
  </property>
</Properties>
</file>